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67" r:id="rId14"/>
    <p:sldId id="268" r:id="rId15"/>
    <p:sldId id="277" r:id="rId16"/>
    <p:sldId id="276" r:id="rId17"/>
    <p:sldId id="271" r:id="rId18"/>
    <p:sldId id="272" r:id="rId19"/>
    <p:sldId id="273" r:id="rId20"/>
    <p:sldId id="274" r:id="rId21"/>
    <p:sldId id="275" r:id="rId22"/>
    <p:sldId id="279" r:id="rId23"/>
  </p:sldIdLst>
  <p:sldSz cx="12192000" cy="6858000"/>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1F94C-7554-92CA-2538-F227412A6F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B99508F-5058-D0DC-29DA-6323224F4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ED6849-2F9B-0B91-CAAC-8A90611B3DBA}"/>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5" name="Marcador de pie de página 4">
            <a:extLst>
              <a:ext uri="{FF2B5EF4-FFF2-40B4-BE49-F238E27FC236}">
                <a16:creationId xmlns:a16="http://schemas.microsoft.com/office/drawing/2014/main" id="{487911B7-29FB-006C-0368-076BAF98A9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B8B660-555C-601D-CF86-5625C8531009}"/>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143269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08317-8AFC-00E3-14DB-508496919C7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5EBAA5-EFE0-4BDC-0B07-01EF4E6D8F0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872A4A-5CF1-27BB-E41E-16ECB04598FD}"/>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5" name="Marcador de pie de página 4">
            <a:extLst>
              <a:ext uri="{FF2B5EF4-FFF2-40B4-BE49-F238E27FC236}">
                <a16:creationId xmlns:a16="http://schemas.microsoft.com/office/drawing/2014/main" id="{6E82D52F-9A48-B68C-3242-8D94AFE85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AF463B-5297-880E-522F-01A629A51371}"/>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403271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931977-8E50-D5A0-4037-2C0DAE0A03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3B6E2F8-E08D-2815-3E16-47761EEFD47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394AAE-6E5B-5A8B-A15B-9FB92F498429}"/>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5" name="Marcador de pie de página 4">
            <a:extLst>
              <a:ext uri="{FF2B5EF4-FFF2-40B4-BE49-F238E27FC236}">
                <a16:creationId xmlns:a16="http://schemas.microsoft.com/office/drawing/2014/main" id="{0F0EF3F7-150C-1A39-D58B-E6C9F6CBDE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DF18DD-E58D-EC60-1EFF-0A43E1516B8C}"/>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133495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E9473-311D-C4B8-B5EE-1CAAFE03A0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C5CD1F-5369-E27F-ED46-0779E8EF9DD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FA3900-EED1-B967-295E-DCC671B19BDA}"/>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5" name="Marcador de pie de página 4">
            <a:extLst>
              <a:ext uri="{FF2B5EF4-FFF2-40B4-BE49-F238E27FC236}">
                <a16:creationId xmlns:a16="http://schemas.microsoft.com/office/drawing/2014/main" id="{DBEE6FD9-907D-EA62-F947-290E28DD91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48F37C-DCA1-F51B-D046-CDC2FD200E3B}"/>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60500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88862-FBD2-ADEA-C171-0E9548ED9A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053CC97-2E69-4414-93EF-892129C9BD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0006B18-31BE-A445-AB84-245A10721238}"/>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5" name="Marcador de pie de página 4">
            <a:extLst>
              <a:ext uri="{FF2B5EF4-FFF2-40B4-BE49-F238E27FC236}">
                <a16:creationId xmlns:a16="http://schemas.microsoft.com/office/drawing/2014/main" id="{D733571A-0278-E2EF-65EC-3432A4386F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88D02A-67B2-7695-8CEE-3776AF77D498}"/>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287830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D877C-4AAD-4E87-400F-EB5BBA1DB9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3B971CF-1BDE-D86D-6294-FFE23CABAC1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92819C8-2B28-4576-B9E1-05B857F03C6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8E1FDFF-DAA2-0719-F4B6-EEF7EB2D8E0B}"/>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6" name="Marcador de pie de página 5">
            <a:extLst>
              <a:ext uri="{FF2B5EF4-FFF2-40B4-BE49-F238E27FC236}">
                <a16:creationId xmlns:a16="http://schemas.microsoft.com/office/drawing/2014/main" id="{AC28BC6A-0FF5-8471-E3DA-4F1DD5D506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626AD3-1415-4761-32A9-4B72BCF54283}"/>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404768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35897-0BBF-B348-D620-2EEF1AC4091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E8C687-7C02-B9FB-E269-E0CEDDBD6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273711C-2A07-C8C0-BD89-D45E10C178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6BE6C51-4F29-630E-A8B8-5B25972F0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B39790-2F27-9FC2-2810-0F83126B16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4D09FE7-2454-DC8F-77EF-E60EE7E32039}"/>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8" name="Marcador de pie de página 7">
            <a:extLst>
              <a:ext uri="{FF2B5EF4-FFF2-40B4-BE49-F238E27FC236}">
                <a16:creationId xmlns:a16="http://schemas.microsoft.com/office/drawing/2014/main" id="{C29DEBCA-D0FB-262C-3619-5487DF29BA1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688731-DF6E-4D62-B166-52E121FD62DF}"/>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168158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26A7A-D3B5-FE64-8339-158D77B9DEC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3FD673-5EB4-5B3A-0AE7-BB6F832FCB99}"/>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4" name="Marcador de pie de página 3">
            <a:extLst>
              <a:ext uri="{FF2B5EF4-FFF2-40B4-BE49-F238E27FC236}">
                <a16:creationId xmlns:a16="http://schemas.microsoft.com/office/drawing/2014/main" id="{7ACFD7FB-FBED-F035-C3F2-2DE380024A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085AED3-12A7-82DD-C948-7C0C3FBCBCF3}"/>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126092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583030-8DED-E528-1CEA-528B9DF2F5B7}"/>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3" name="Marcador de pie de página 2">
            <a:extLst>
              <a:ext uri="{FF2B5EF4-FFF2-40B4-BE49-F238E27FC236}">
                <a16:creationId xmlns:a16="http://schemas.microsoft.com/office/drawing/2014/main" id="{3A110D29-7CA8-7843-F685-61B9B214007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14DF8E-BF30-5229-FAFD-54CE9B2303C4}"/>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220788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4D821-65C6-F8F2-24F0-6BCAA3C3A1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B3D7AD-6DCF-A2B3-AB32-C16D181CE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2EA6E4E-A875-EBFE-917F-96375B04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7043F8-27F5-ABC9-67F2-A94C0FF1AF3E}"/>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6" name="Marcador de pie de página 5">
            <a:extLst>
              <a:ext uri="{FF2B5EF4-FFF2-40B4-BE49-F238E27FC236}">
                <a16:creationId xmlns:a16="http://schemas.microsoft.com/office/drawing/2014/main" id="{8B67D528-403E-D383-D6FE-9F4B2DDE18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E70091-402E-9221-7249-B333EEF23820}"/>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240419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CC18A-CB1E-C676-0DE3-637F7A1AFA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4C9CBC-53C0-831C-DF58-E036C3C14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D29D4-08CE-06DC-DAD0-5EA27330F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668879-BC5B-A82F-AC33-4612C638FF26}"/>
              </a:ext>
            </a:extLst>
          </p:cNvPr>
          <p:cNvSpPr>
            <a:spLocks noGrp="1"/>
          </p:cNvSpPr>
          <p:nvPr>
            <p:ph type="dt" sz="half" idx="10"/>
          </p:nvPr>
        </p:nvSpPr>
        <p:spPr/>
        <p:txBody>
          <a:bodyPr/>
          <a:lstStyle/>
          <a:p>
            <a:fld id="{BE1BFB28-3AFA-478A-8208-5AEC0B9BBA37}" type="datetimeFigureOut">
              <a:rPr lang="es-ES" smtClean="0"/>
              <a:t>26/11/2024</a:t>
            </a:fld>
            <a:endParaRPr lang="es-ES"/>
          </a:p>
        </p:txBody>
      </p:sp>
      <p:sp>
        <p:nvSpPr>
          <p:cNvPr id="6" name="Marcador de pie de página 5">
            <a:extLst>
              <a:ext uri="{FF2B5EF4-FFF2-40B4-BE49-F238E27FC236}">
                <a16:creationId xmlns:a16="http://schemas.microsoft.com/office/drawing/2014/main" id="{35BB6A96-D3D3-DA51-66A2-354575BCB0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46D548E-31DC-EA64-B6E4-C78DF79C1933}"/>
              </a:ext>
            </a:extLst>
          </p:cNvPr>
          <p:cNvSpPr>
            <a:spLocks noGrp="1"/>
          </p:cNvSpPr>
          <p:nvPr>
            <p:ph type="sldNum" sz="quarter" idx="12"/>
          </p:nvPr>
        </p:nvSpPr>
        <p:spPr/>
        <p:txBody>
          <a:bodyPr/>
          <a:lstStyle/>
          <a:p>
            <a:fld id="{00C35DD3-40F0-4A1B-8470-7FADDAABFCD2}" type="slidenum">
              <a:rPr lang="es-ES" smtClean="0"/>
              <a:t>‹Nº›</a:t>
            </a:fld>
            <a:endParaRPr lang="es-ES"/>
          </a:p>
        </p:txBody>
      </p:sp>
    </p:spTree>
    <p:extLst>
      <p:ext uri="{BB962C8B-B14F-4D97-AF65-F5344CB8AC3E}">
        <p14:creationId xmlns:p14="http://schemas.microsoft.com/office/powerpoint/2010/main" val="412099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EF5712A-4754-2898-9C41-721884BDA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30D6D4-9E59-C623-8999-93A25F20B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38EA251-A892-1EFC-5F1F-09C404F0B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BFB28-3AFA-478A-8208-5AEC0B9BBA37}" type="datetimeFigureOut">
              <a:rPr lang="es-ES" smtClean="0"/>
              <a:t>26/11/2024</a:t>
            </a:fld>
            <a:endParaRPr lang="es-ES"/>
          </a:p>
        </p:txBody>
      </p:sp>
      <p:sp>
        <p:nvSpPr>
          <p:cNvPr id="5" name="Marcador de pie de página 4">
            <a:extLst>
              <a:ext uri="{FF2B5EF4-FFF2-40B4-BE49-F238E27FC236}">
                <a16:creationId xmlns:a16="http://schemas.microsoft.com/office/drawing/2014/main" id="{2CCAC404-C0AF-8720-C013-26D5DFB0A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0CFB4BF-95CA-0D2E-E8B0-6D9393CD9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C35DD3-40F0-4A1B-8470-7FADDAABFCD2}" type="slidenum">
              <a:rPr lang="es-ES" smtClean="0"/>
              <a:t>‹Nº›</a:t>
            </a:fld>
            <a:endParaRPr lang="es-ES"/>
          </a:p>
        </p:txBody>
      </p:sp>
    </p:spTree>
    <p:extLst>
      <p:ext uri="{BB962C8B-B14F-4D97-AF65-F5344CB8AC3E}">
        <p14:creationId xmlns:p14="http://schemas.microsoft.com/office/powerpoint/2010/main" val="7784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iim.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aiim.es/xli-almuerzo-de-la-ingenieria-industrial/" TargetMode="External"/><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hyperlink" Target="https://aiim.es/xl-almuerzo-de-la-ingenieria-industrial/" TargetMode="External"/><Relationship Id="rId1" Type="http://schemas.openxmlformats.org/officeDocument/2006/relationships/slideLayout" Target="../slideLayouts/slideLayout2.xml"/><Relationship Id="rId6" Type="http://schemas.openxmlformats.org/officeDocument/2006/relationships/hyperlink" Target="https://aiim.es/xliv-almuerzo-de-la-ingenieria-industrial/" TargetMode="External"/><Relationship Id="rId11" Type="http://schemas.openxmlformats.org/officeDocument/2006/relationships/image" Target="../media/image18.emf"/><Relationship Id="rId5" Type="http://schemas.openxmlformats.org/officeDocument/2006/relationships/hyperlink" Target="https://aiim.es/xliii-almuerzo-de-la-ingenieria-industrial/" TargetMode="External"/><Relationship Id="rId10" Type="http://schemas.openxmlformats.org/officeDocument/2006/relationships/image" Target="../media/image17.png"/><Relationship Id="rId4" Type="http://schemas.openxmlformats.org/officeDocument/2006/relationships/hyperlink" Target="https://aiim.es/xlii-almuerzo-de-la-ingenieria-industrial/"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hyperlink" Target="https://insia-upm.es/"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antur.com/golf-abra-del-p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im.es/ciie/" TargetMode="External"/><Relationship Id="rId2" Type="http://schemas.openxmlformats.org/officeDocument/2006/relationships/hyperlink" Target="http://aiim.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iim.es/xi-miercoles-de-la-innovacion/" TargetMode="External"/><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hyperlink" Target="https://aiim.es/webinar-gratutito/" TargetMode="Externa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aiim.es/webinar-gratuito-2/"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hyperlink" Target="https://aiim.es/xiv-miercoles-de-la-innovacion/" TargetMode="External"/><Relationship Id="rId4" Type="http://schemas.openxmlformats.org/officeDocument/2006/relationships/hyperlink" Target="https://aiim.es/webinar-gratuito/" TargetMode="External"/><Relationship Id="rId9" Type="http://schemas.openxmlformats.org/officeDocument/2006/relationships/image" Target="../media/image6.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cibitec.com/hemeroteca/cibitec24/"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ibitec.com/hemeroteca/cibitec24/#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acebook.com/industriales.aii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D9E224-A849-6B29-B856-62E6C83603E3}"/>
              </a:ext>
            </a:extLst>
          </p:cNvPr>
          <p:cNvSpPr>
            <a:spLocks noGrp="1"/>
          </p:cNvSpPr>
          <p:nvPr>
            <p:ph type="ctrTitle"/>
          </p:nvPr>
        </p:nvSpPr>
        <p:spPr>
          <a:xfrm>
            <a:off x="1560945" y="1466661"/>
            <a:ext cx="9539335" cy="2957702"/>
          </a:xfrm>
        </p:spPr>
        <p:txBody>
          <a:bodyPr>
            <a:noAutofit/>
          </a:bodyPr>
          <a:lstStyle/>
          <a:p>
            <a:pPr>
              <a:lnSpc>
                <a:spcPct val="107000"/>
              </a:lnSpc>
              <a:spcAft>
                <a:spcPts val="800"/>
              </a:spcAft>
            </a:pPr>
            <a:b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b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b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b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MEMORIA ANUAL </a:t>
            </a:r>
            <a:br>
              <a:rPr lang="es-ES" dirty="0">
                <a:effectLst/>
                <a:latin typeface="Calibri" panose="020F0502020204030204" pitchFamily="34" charset="0"/>
                <a:ea typeface="Calibri" panose="020F0502020204030204" pitchFamily="34" charset="0"/>
                <a:cs typeface="Calibri" panose="020F0502020204030204" pitchFamily="34" charset="0"/>
              </a:rPr>
            </a:br>
            <a: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2024</a:t>
            </a:r>
            <a:br>
              <a:rPr lang="es-ES"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pic>
        <p:nvPicPr>
          <p:cNvPr id="4" name="Imagen 3">
            <a:hlinkClick r:id="rId2"/>
            <a:extLst>
              <a:ext uri="{FF2B5EF4-FFF2-40B4-BE49-F238E27FC236}">
                <a16:creationId xmlns:a16="http://schemas.microsoft.com/office/drawing/2014/main" id="{3C931E2A-D832-D3AC-1E6B-E3FCBFA1CCBF}"/>
              </a:ext>
            </a:extLst>
          </p:cNvPr>
          <p:cNvPicPr>
            <a:picLocks noChangeAspect="1"/>
          </p:cNvPicPr>
          <p:nvPr/>
        </p:nvPicPr>
        <p:blipFill>
          <a:blip r:embed="rId3"/>
          <a:stretch>
            <a:fillRect/>
          </a:stretch>
        </p:blipFill>
        <p:spPr bwMode="auto">
          <a:xfrm>
            <a:off x="3605212" y="4648071"/>
            <a:ext cx="4981575" cy="1486535"/>
          </a:xfrm>
          <a:prstGeom prst="rect">
            <a:avLst/>
          </a:prstGeom>
        </p:spPr>
      </p:pic>
    </p:spTree>
    <p:extLst>
      <p:ext uri="{BB962C8B-B14F-4D97-AF65-F5344CB8AC3E}">
        <p14:creationId xmlns:p14="http://schemas.microsoft.com/office/powerpoint/2010/main" val="10910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29FE3-A5D1-5E41-8A91-210AEA20ABE7}"/>
              </a:ext>
            </a:extLst>
          </p:cNvPr>
          <p:cNvSpPr>
            <a:spLocks noGrp="1"/>
          </p:cNvSpPr>
          <p:nvPr>
            <p:ph type="title"/>
          </p:nvPr>
        </p:nvSpPr>
        <p:spPr>
          <a:xfrm>
            <a:off x="838200" y="94901"/>
            <a:ext cx="10515600" cy="1325563"/>
          </a:xfrm>
        </p:spPr>
        <p:txBody>
          <a:bodyPr/>
          <a:lstStyle/>
          <a:p>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 Almuerzos de la Ingeniería Industrial</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9B67B81A-E263-BD18-B994-4D00A99B9FEE}"/>
              </a:ext>
            </a:extLst>
          </p:cNvPr>
          <p:cNvSpPr>
            <a:spLocks noGrp="1"/>
          </p:cNvSpPr>
          <p:nvPr>
            <p:ph idx="1"/>
          </p:nvPr>
        </p:nvSpPr>
        <p:spPr>
          <a:xfrm>
            <a:off x="1794555" y="1204111"/>
            <a:ext cx="9907328" cy="5556475"/>
          </a:xfrm>
        </p:spPr>
        <p:txBody>
          <a:bodyPr>
            <a:normAutofit fontScale="92500"/>
          </a:bodyPr>
          <a:lstStyle/>
          <a:p>
            <a:pPr marL="221615" indent="0" algn="just">
              <a:lnSpc>
                <a:spcPct val="150000"/>
              </a:lnSpc>
              <a:spcAft>
                <a:spcPts val="800"/>
              </a:spcAft>
              <a:buNone/>
            </a:pPr>
            <a:r>
              <a:rPr lang="es-ES" sz="1000" dirty="0">
                <a:effectLst/>
                <a:latin typeface="Calibri" panose="020F0502020204030204" pitchFamily="34" charset="0"/>
                <a:ea typeface="Calibri" panose="020F0502020204030204" pitchFamily="34" charset="0"/>
                <a:cs typeface="Calibri" panose="020F0502020204030204" pitchFamily="34" charset="0"/>
              </a:rPr>
              <a:t>El </a:t>
            </a:r>
            <a:r>
              <a:rPr lang="es-ES" sz="1000" dirty="0">
                <a:latin typeface="Calibri" panose="020F0502020204030204" pitchFamily="34" charset="0"/>
                <a:cs typeface="Calibri" panose="020F0502020204030204" pitchFamily="34" charset="0"/>
              </a:rPr>
              <a:t>cuadragésimo Almuerzo </a:t>
            </a:r>
            <a:r>
              <a:rPr lang="es-ES" sz="1000" dirty="0">
                <a:effectLst/>
                <a:latin typeface="Calibri" panose="020F0502020204030204" pitchFamily="34" charset="0"/>
                <a:ea typeface="Calibri" panose="020F0502020204030204" pitchFamily="34" charset="0"/>
                <a:cs typeface="Calibri" panose="020F0502020204030204" pitchFamily="34" charset="0"/>
              </a:rPr>
              <a:t>el día </a:t>
            </a:r>
            <a:r>
              <a:rPr lang="es-ES" sz="1000" b="1" dirty="0">
                <a:effectLst/>
                <a:latin typeface="Calibri" panose="020F0502020204030204" pitchFamily="34" charset="0"/>
                <a:ea typeface="Calibri" panose="020F0502020204030204" pitchFamily="34" charset="0"/>
                <a:cs typeface="Calibri" panose="020F0502020204030204" pitchFamily="34" charset="0"/>
              </a:rPr>
              <a:t>18 de enero </a:t>
            </a:r>
            <a:r>
              <a:rPr lang="es-ES" sz="1000" dirty="0">
                <a:effectLst/>
                <a:latin typeface="Calibri" panose="020F0502020204030204" pitchFamily="34" charset="0"/>
                <a:ea typeface="Calibri" panose="020F0502020204030204" pitchFamily="34" charset="0"/>
                <a:cs typeface="Calibri" panose="020F0502020204030204" pitchFamily="34" charset="0"/>
              </a:rPr>
              <a:t>y, el invitado fue </a:t>
            </a:r>
            <a:r>
              <a:rPr lang="es-ES" sz="1000" b="1" dirty="0">
                <a:effectLst/>
                <a:latin typeface="Calibri" panose="020F0502020204030204" pitchFamily="34" charset="0"/>
                <a:ea typeface="Calibri" panose="020F0502020204030204" pitchFamily="34" charset="0"/>
                <a:cs typeface="Calibri" panose="020F0502020204030204" pitchFamily="34" charset="0"/>
              </a:rPr>
              <a:t>D. Eduardo Montes, </a:t>
            </a:r>
            <a:r>
              <a:rPr lang="es-ES" sz="1000" dirty="0">
                <a:effectLst/>
                <a:latin typeface="Calibri" panose="020F0502020204030204" pitchFamily="34" charset="0"/>
                <a:ea typeface="Calibri" panose="020F0502020204030204" pitchFamily="34" charset="0"/>
                <a:cs typeface="Calibri" panose="020F0502020204030204" pitchFamily="34" charset="0"/>
              </a:rPr>
              <a:t>Presidente de </a:t>
            </a:r>
            <a:r>
              <a:rPr lang="es-ES" sz="1000" dirty="0" err="1">
                <a:effectLst/>
                <a:latin typeface="Calibri" panose="020F0502020204030204" pitchFamily="34" charset="0"/>
                <a:ea typeface="Calibri" panose="020F0502020204030204" pitchFamily="34" charset="0"/>
                <a:cs typeface="Calibri" panose="020F0502020204030204" pitchFamily="34" charset="0"/>
              </a:rPr>
              <a:t>Airtificial</a:t>
            </a:r>
            <a:r>
              <a:rPr lang="es-ES" sz="1000" b="1" dirty="0">
                <a:effectLst/>
                <a:latin typeface="Calibri" panose="020F0502020204030204" pitchFamily="34" charset="0"/>
                <a:ea typeface="Calibri" panose="020F0502020204030204" pitchFamily="34" charset="0"/>
                <a:cs typeface="Calibri" panose="020F0502020204030204" pitchFamily="34" charset="0"/>
              </a:rPr>
              <a:t>, </a:t>
            </a:r>
            <a:r>
              <a:rPr lang="es-ES" sz="1000" dirty="0">
                <a:effectLst/>
                <a:latin typeface="Calibri" panose="020F0502020204030204" pitchFamily="34" charset="0"/>
                <a:ea typeface="Calibri" panose="020F0502020204030204" pitchFamily="34" charset="0"/>
                <a:cs typeface="Calibri" panose="020F0502020204030204" pitchFamily="34" charset="0"/>
              </a:rPr>
              <a:t>nos habló de </a:t>
            </a:r>
            <a:r>
              <a:rPr lang="es-ES" sz="1000" b="1" dirty="0">
                <a:effectLst/>
                <a:latin typeface="Calibri" panose="020F0502020204030204" pitchFamily="34" charset="0"/>
                <a:ea typeface="Calibri" panose="020F0502020204030204" pitchFamily="34" charset="0"/>
                <a:cs typeface="Calibri" panose="020F0502020204030204" pitchFamily="34" charset="0"/>
              </a:rPr>
              <a:t>"Políticas y Medidas para afrontar los retos de la Descarbonización"</a:t>
            </a:r>
            <a:r>
              <a:rPr lang="es-ES" sz="1000" dirty="0">
                <a:effectLst/>
                <a:latin typeface="Calibri" panose="020F0502020204030204" pitchFamily="34" charset="0"/>
                <a:ea typeface="Calibri" panose="020F0502020204030204" pitchFamily="34" charset="0"/>
                <a:cs typeface="Calibri" panose="020F0502020204030204" pitchFamily="34" charset="0"/>
              </a:rPr>
              <a:t>.</a:t>
            </a:r>
          </a:p>
          <a:p>
            <a:pPr marL="221615" indent="0" algn="just">
              <a:lnSpc>
                <a:spcPct val="150000"/>
              </a:lnSpc>
              <a:spcAft>
                <a:spcPts val="800"/>
              </a:spcAft>
              <a:buNone/>
            </a:pPr>
            <a:r>
              <a:rPr lang="es-ES" sz="1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https://aiim.es/xl-almuerzo-de-la-ingenieria-industrial/</a:t>
            </a:r>
            <a:endParaRPr lang="es-ES" sz="1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221615" indent="0" algn="just">
              <a:lnSpc>
                <a:spcPct val="150000"/>
              </a:lnSpc>
              <a:spcAft>
                <a:spcPts val="800"/>
              </a:spcAft>
              <a:buNone/>
            </a:pPr>
            <a:r>
              <a:rPr lang="es-ES" sz="1000" dirty="0">
                <a:latin typeface="Calibri" panose="020F0502020204030204" pitchFamily="34" charset="0"/>
                <a:cs typeface="Calibri" panose="020F0502020204030204" pitchFamily="34" charset="0"/>
              </a:rPr>
              <a:t>El día </a:t>
            </a:r>
            <a:r>
              <a:rPr lang="es-ES" sz="1000" b="1" dirty="0">
                <a:latin typeface="Calibri" panose="020F0502020204030204" pitchFamily="34" charset="0"/>
                <a:cs typeface="Calibri" panose="020F0502020204030204" pitchFamily="34" charset="0"/>
              </a:rPr>
              <a:t>22 de febrero</a:t>
            </a:r>
            <a:r>
              <a:rPr lang="es-ES" sz="1000" dirty="0">
                <a:latin typeface="Calibri" panose="020F0502020204030204" pitchFamily="34" charset="0"/>
                <a:cs typeface="Calibri" panose="020F0502020204030204" pitchFamily="34" charset="0"/>
              </a:rPr>
              <a:t>, tuvimos el cuadragésimo primer Almuerzo, en esta ocasión la invitada fue </a:t>
            </a:r>
            <a:r>
              <a:rPr lang="es-ES" sz="1000" b="1" dirty="0">
                <a:latin typeface="Calibri" panose="020F0502020204030204" pitchFamily="34" charset="0"/>
                <a:cs typeface="Calibri" panose="020F0502020204030204" pitchFamily="34" charset="0"/>
              </a:rPr>
              <a:t>Dña. Cristina Herrero</a:t>
            </a:r>
            <a:r>
              <a:rPr lang="es-ES" sz="1000" dirty="0">
                <a:latin typeface="Calibri" panose="020F0502020204030204" pitchFamily="34" charset="0"/>
                <a:cs typeface="Calibri" panose="020F0502020204030204" pitchFamily="34" charset="0"/>
              </a:rPr>
              <a:t>, Presidenta de la Autoridad Independiente de Responsabilidad Fiscal (</a:t>
            </a:r>
            <a:r>
              <a:rPr lang="es-ES" sz="1000" dirty="0" err="1">
                <a:latin typeface="Calibri" panose="020F0502020204030204" pitchFamily="34" charset="0"/>
                <a:cs typeface="Calibri" panose="020F0502020204030204" pitchFamily="34" charset="0"/>
              </a:rPr>
              <a:t>AIReF</a:t>
            </a:r>
            <a:r>
              <a:rPr lang="es-ES" sz="1000" dirty="0">
                <a:latin typeface="Calibri" panose="020F0502020204030204" pitchFamily="34" charset="0"/>
                <a:cs typeface="Calibri" panose="020F0502020204030204" pitchFamily="34" charset="0"/>
              </a:rPr>
              <a:t>)</a:t>
            </a:r>
          </a:p>
          <a:p>
            <a:pPr marL="221615" indent="0" algn="just">
              <a:lnSpc>
                <a:spcPct val="150000"/>
              </a:lnSpc>
              <a:spcAft>
                <a:spcPts val="800"/>
              </a:spcAft>
              <a:buNone/>
            </a:pPr>
            <a:r>
              <a:rPr lang="es-ES" sz="1000" b="1" dirty="0">
                <a:latin typeface="Calibri" panose="020F0502020204030204" pitchFamily="34" charset="0"/>
                <a:cs typeface="Calibri" panose="020F0502020204030204" pitchFamily="34" charset="0"/>
                <a:hlinkClick r:id="rId3"/>
              </a:rPr>
              <a:t>https://aiim.es/xli-almuerzo-de-la-ingenieria-industrial/</a:t>
            </a:r>
            <a:r>
              <a:rPr lang="es-ES" sz="1000" b="1" dirty="0">
                <a:latin typeface="Calibri" panose="020F0502020204030204" pitchFamily="34" charset="0"/>
                <a:cs typeface="Calibri" panose="020F0502020204030204" pitchFamily="34" charset="0"/>
              </a:rPr>
              <a:t> </a:t>
            </a:r>
          </a:p>
          <a:p>
            <a:pPr marL="221615" marR="0" lvl="0" indent="0" algn="just" fontAlgn="base">
              <a:lnSpc>
                <a:spcPct val="150000"/>
              </a:lnSpc>
              <a:spcAft>
                <a:spcPts val="800"/>
              </a:spcAft>
              <a:buClrTx/>
              <a:buSzTx/>
              <a:buNone/>
              <a:tabLst/>
            </a:pPr>
            <a:r>
              <a:rPr lang="es-ES" altLang="es-ES" sz="1000" dirty="0">
                <a:latin typeface="Calibri" panose="020F0502020204030204" pitchFamily="34" charset="0"/>
                <a:cs typeface="Calibri" panose="020F0502020204030204" pitchFamily="34" charset="0"/>
              </a:rPr>
              <a:t>E</a:t>
            </a:r>
            <a:r>
              <a:rPr lang="es-ES" altLang="es-ES" sz="1000" dirty="0" bmk="">
                <a:latin typeface="Calibri" panose="020F0502020204030204" pitchFamily="34" charset="0"/>
                <a:cs typeface="Calibri" panose="020F0502020204030204" pitchFamily="34" charset="0"/>
              </a:rPr>
              <a:t>l día </a:t>
            </a:r>
            <a:r>
              <a:rPr lang="es-ES" altLang="es-ES" sz="1000" b="1" dirty="0" bmk="">
                <a:latin typeface="Calibri" panose="020F0502020204030204" pitchFamily="34" charset="0"/>
                <a:cs typeface="Calibri" panose="020F0502020204030204" pitchFamily="34" charset="0"/>
              </a:rPr>
              <a:t>18 de abril</a:t>
            </a:r>
            <a:r>
              <a:rPr lang="es-ES" altLang="es-ES" sz="1000" dirty="0" bmk="">
                <a:latin typeface="Calibri" panose="020F0502020204030204" pitchFamily="34" charset="0"/>
                <a:cs typeface="Calibri" panose="020F0502020204030204" pitchFamily="34" charset="0"/>
              </a:rPr>
              <a:t>, siendo cuadragésimo segundo Almuerzo, el invitado fue </a:t>
            </a:r>
            <a:r>
              <a:rPr lang="es-ES" altLang="es-ES" sz="1000" b="1" dirty="0" bmk="_Hlk155601874">
                <a:latin typeface="Calibri" panose="020F0502020204030204" pitchFamily="34" charset="0"/>
                <a:cs typeface="Calibri" panose="020F0502020204030204" pitchFamily="34" charset="0"/>
              </a:rPr>
              <a:t>D. Clemente González Soler, </a:t>
            </a:r>
            <a:r>
              <a:rPr lang="es-ES" altLang="es-ES" sz="1000" dirty="0">
                <a:latin typeface="Calibri" panose="020F0502020204030204" pitchFamily="34" charset="0"/>
                <a:cs typeface="Calibri" panose="020F0502020204030204" pitchFamily="34" charset="0"/>
              </a:rPr>
              <a:t>Ingeniero Aeronáutico. Fundador,  propietario y Presidente Ejecutivo de GRUPO ALIBÉRICO.</a:t>
            </a:r>
          </a:p>
          <a:p>
            <a:pPr marL="221615" marR="0" lvl="0" indent="0" algn="just" fontAlgn="base">
              <a:lnSpc>
                <a:spcPct val="150000"/>
              </a:lnSpc>
              <a:spcAft>
                <a:spcPts val="800"/>
              </a:spcAft>
              <a:buClrTx/>
              <a:buSzTx/>
              <a:buNone/>
              <a:tabLst/>
            </a:pPr>
            <a:r>
              <a:rPr lang="es-ES" altLang="es-ES" sz="1000" b="1" dirty="0">
                <a:latin typeface="Calibri" panose="020F0502020204030204" pitchFamily="34" charset="0"/>
                <a:cs typeface="Calibri" panose="020F0502020204030204" pitchFamily="34" charset="0"/>
                <a:hlinkClick r:id="rId4"/>
              </a:rPr>
              <a:t>https://aiim.es/xlii-almuerzo-de-la-ingenieria-industrial/</a:t>
            </a:r>
            <a:r>
              <a:rPr lang="es-ES" altLang="es-ES" sz="1000" b="1" dirty="0">
                <a:latin typeface="Calibri" panose="020F0502020204030204" pitchFamily="34" charset="0"/>
                <a:cs typeface="Calibri" panose="020F0502020204030204" pitchFamily="34" charset="0"/>
              </a:rPr>
              <a:t> </a:t>
            </a:r>
          </a:p>
          <a:p>
            <a:pPr marL="221615" marR="0" lvl="0" indent="0" algn="just" fontAlgn="base">
              <a:lnSpc>
                <a:spcPct val="150000"/>
              </a:lnSpc>
              <a:spcAft>
                <a:spcPts val="800"/>
              </a:spcAft>
              <a:buClrTx/>
              <a:buSzTx/>
              <a:buNone/>
              <a:tabLst/>
            </a:pPr>
            <a:r>
              <a:rPr lang="es-ES" altLang="es-ES" sz="1000" dirty="0">
                <a:latin typeface="Calibri" panose="020F0502020204030204" pitchFamily="34" charset="0"/>
                <a:cs typeface="Calibri" panose="020F0502020204030204" pitchFamily="34" charset="0"/>
              </a:rPr>
              <a:t>E</a:t>
            </a:r>
            <a:r>
              <a:rPr lang="es-ES" altLang="es-ES" sz="1000" dirty="0" bmk="">
                <a:latin typeface="Calibri" panose="020F0502020204030204" pitchFamily="34" charset="0"/>
                <a:cs typeface="Calibri" panose="020F0502020204030204" pitchFamily="34" charset="0"/>
              </a:rPr>
              <a:t>l día </a:t>
            </a:r>
            <a:r>
              <a:rPr lang="es-ES" altLang="es-ES" sz="1000" b="1" dirty="0" bmk="">
                <a:latin typeface="Calibri" panose="020F0502020204030204" pitchFamily="34" charset="0"/>
                <a:cs typeface="Calibri" panose="020F0502020204030204" pitchFamily="34" charset="0"/>
              </a:rPr>
              <a:t>25 de septiembre</a:t>
            </a:r>
            <a:r>
              <a:rPr lang="es-ES" altLang="es-ES" sz="1000" dirty="0" bmk="">
                <a:latin typeface="Calibri" panose="020F0502020204030204" pitchFamily="34" charset="0"/>
                <a:cs typeface="Calibri" panose="020F0502020204030204" pitchFamily="34" charset="0"/>
              </a:rPr>
              <a:t>, siendo cuadragésimo tercero Almuerzo, el invitado fue </a:t>
            </a:r>
            <a:r>
              <a:rPr lang="es-ES" altLang="es-ES" sz="1000" b="1" dirty="0" bmk="_Hlk155601874">
                <a:latin typeface="Calibri" panose="020F0502020204030204" pitchFamily="34" charset="0"/>
                <a:cs typeface="Calibri" panose="020F0502020204030204" pitchFamily="34" charset="0"/>
              </a:rPr>
              <a:t>D. </a:t>
            </a:r>
            <a:r>
              <a:rPr lang="es-ES" sz="1000" b="1" dirty="0" bmk="_Hlk155601874">
                <a:latin typeface="Calibri" panose="020F0502020204030204" pitchFamily="34" charset="0"/>
                <a:cs typeface="Calibri" panose="020F0502020204030204" pitchFamily="34" charset="0"/>
              </a:rPr>
              <a:t>José Manuel González-Páramo</a:t>
            </a:r>
            <a:r>
              <a:rPr lang="es-ES" altLang="es-ES" sz="1000" b="1" dirty="0" bmk="_Hlk155601874">
                <a:latin typeface="Calibri" panose="020F0502020204030204" pitchFamily="34" charset="0"/>
                <a:cs typeface="Calibri" panose="020F0502020204030204" pitchFamily="34" charset="0"/>
              </a:rPr>
              <a:t>, </a:t>
            </a:r>
            <a:r>
              <a:rPr lang="es-ES" sz="1000" dirty="0" bmk="">
                <a:latin typeface="Calibri" panose="020F0502020204030204" pitchFamily="34" charset="0"/>
                <a:cs typeface="Calibri" panose="020F0502020204030204" pitchFamily="34" charset="0"/>
              </a:rPr>
              <a:t>Doctor en Ciencias Económicas y Director del Departamento de Hacienda Pública de la U.C. de Madrid.</a:t>
            </a:r>
            <a:endParaRPr lang="es-ES" altLang="es-ES" sz="1000" dirty="0" bmk="">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r>
              <a:rPr lang="es-ES" altLang="es-ES" sz="1000" b="1" dirty="0">
                <a:solidFill>
                  <a:srgbClr val="0070C0"/>
                </a:solidFill>
                <a:latin typeface="Calibri" panose="020F0502020204030204" pitchFamily="34" charset="0"/>
                <a:cs typeface="Calibri" panose="020F0502020204030204" pitchFamily="34" charset="0"/>
                <a:hlinkClick r:id="rId5"/>
              </a:rPr>
              <a:t>https://aiim.es/xliii-almuerzo-de-la-ingenieria-industrial/</a:t>
            </a:r>
            <a:endParaRPr lang="es-ES" altLang="es-ES" sz="1000" b="1" dirty="0">
              <a:solidFill>
                <a:srgbClr val="0070C0"/>
              </a:solidFill>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r>
              <a:rPr lang="es-ES" altLang="es-ES" sz="1000" dirty="0">
                <a:latin typeface="Calibri" panose="020F0502020204030204" pitchFamily="34" charset="0"/>
                <a:cs typeface="Calibri" panose="020F0502020204030204" pitchFamily="34" charset="0"/>
              </a:rPr>
              <a:t>E</a:t>
            </a:r>
            <a:r>
              <a:rPr lang="es-ES" altLang="es-ES" sz="1000" dirty="0" bmk="">
                <a:latin typeface="Calibri" panose="020F0502020204030204" pitchFamily="34" charset="0"/>
                <a:cs typeface="Calibri" panose="020F0502020204030204" pitchFamily="34" charset="0"/>
              </a:rPr>
              <a:t>l día </a:t>
            </a:r>
            <a:r>
              <a:rPr lang="es-ES" altLang="es-ES" sz="1000" b="1" dirty="0" bmk="">
                <a:latin typeface="Calibri" panose="020F0502020204030204" pitchFamily="34" charset="0"/>
                <a:cs typeface="Calibri" panose="020F0502020204030204" pitchFamily="34" charset="0"/>
              </a:rPr>
              <a:t>5 de noviembre</a:t>
            </a:r>
            <a:r>
              <a:rPr lang="es-ES" altLang="es-ES" sz="1000" dirty="0" bmk="">
                <a:latin typeface="Calibri" panose="020F0502020204030204" pitchFamily="34" charset="0"/>
                <a:cs typeface="Calibri" panose="020F0502020204030204" pitchFamily="34" charset="0"/>
              </a:rPr>
              <a:t>, siendo cuadragésimo cuarto Almuerzo, el invitado fue </a:t>
            </a:r>
            <a:r>
              <a:rPr lang="es-ES" altLang="es-ES" sz="1000" b="1" dirty="0" bmk="_Hlk155601874">
                <a:latin typeface="Calibri" panose="020F0502020204030204" pitchFamily="34" charset="0"/>
                <a:cs typeface="Calibri" panose="020F0502020204030204" pitchFamily="34" charset="0"/>
              </a:rPr>
              <a:t>D. Gerardo Cuerva, </a:t>
            </a:r>
            <a:r>
              <a:rPr lang="es-ES" altLang="es-ES" sz="1000" dirty="0" bmk="_Hlk155601874">
                <a:latin typeface="Calibri" panose="020F0502020204030204" pitchFamily="34" charset="0"/>
                <a:cs typeface="Calibri" panose="020F0502020204030204" pitchFamily="34" charset="0"/>
              </a:rPr>
              <a:t>I</a:t>
            </a:r>
            <a:r>
              <a:rPr lang="es-ES" sz="1000" dirty="0" bmk="">
                <a:latin typeface="Calibri" panose="020F0502020204030204" pitchFamily="34" charset="0"/>
                <a:cs typeface="Calibri" panose="020F0502020204030204" pitchFamily="34" charset="0"/>
              </a:rPr>
              <a:t>ngeniero industrial y consejero delegado de Grupo Cuerva.</a:t>
            </a:r>
            <a:endParaRPr lang="es-ES" altLang="es-ES" sz="1000" dirty="0" bmk="">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r>
              <a:rPr lang="es-ES" altLang="es-ES" sz="1000" b="1" dirty="0">
                <a:solidFill>
                  <a:srgbClr val="0070C0"/>
                </a:solidFill>
                <a:latin typeface="Calibri" panose="020F0502020204030204" pitchFamily="34" charset="0"/>
                <a:cs typeface="Calibri" panose="020F0502020204030204" pitchFamily="34" charset="0"/>
                <a:hlinkClick r:id="rId6"/>
              </a:rPr>
              <a:t>https://aiim.es/xliv-almuerzo-de-la-ingenieria-industrial/</a:t>
            </a:r>
            <a:endParaRPr lang="es-ES" altLang="es-ES" sz="1000" b="1" dirty="0">
              <a:solidFill>
                <a:srgbClr val="0070C0"/>
              </a:solidFill>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r>
              <a:rPr lang="es-ES" altLang="es-ES" sz="1000" dirty="0">
                <a:latin typeface="Calibri" panose="020F0502020204030204" pitchFamily="34" charset="0"/>
                <a:cs typeface="Calibri" panose="020F0502020204030204" pitchFamily="34" charset="0"/>
              </a:rPr>
              <a:t>E</a:t>
            </a:r>
            <a:r>
              <a:rPr lang="es-ES" altLang="es-ES" sz="1000" dirty="0" bmk="">
                <a:latin typeface="Calibri" panose="020F0502020204030204" pitchFamily="34" charset="0"/>
                <a:cs typeface="Calibri" panose="020F0502020204030204" pitchFamily="34" charset="0"/>
              </a:rPr>
              <a:t>l día 27</a:t>
            </a:r>
            <a:r>
              <a:rPr lang="es-ES" altLang="es-ES" sz="1000" b="1" dirty="0" bmk="">
                <a:latin typeface="Calibri" panose="020F0502020204030204" pitchFamily="34" charset="0"/>
                <a:cs typeface="Calibri" panose="020F0502020204030204" pitchFamily="34" charset="0"/>
              </a:rPr>
              <a:t> de noviembre</a:t>
            </a:r>
            <a:r>
              <a:rPr lang="es-ES" altLang="es-ES" sz="1000" dirty="0" bmk="">
                <a:latin typeface="Calibri" panose="020F0502020204030204" pitchFamily="34" charset="0"/>
                <a:cs typeface="Calibri" panose="020F0502020204030204" pitchFamily="34" charset="0"/>
              </a:rPr>
              <a:t>, siendo cuadragésimo quinto Almuerzo, el invitado fue </a:t>
            </a:r>
            <a:r>
              <a:rPr lang="es-ES" altLang="es-ES" sz="1000" b="1" dirty="0" bmk="_Hlk155601874">
                <a:latin typeface="Calibri" panose="020F0502020204030204" pitchFamily="34" charset="0"/>
                <a:cs typeface="Calibri" panose="020F0502020204030204" pitchFamily="34" charset="0"/>
              </a:rPr>
              <a:t>D. Enrique Ossorio, </a:t>
            </a:r>
            <a:r>
              <a:rPr lang="es-ES" sz="1000" dirty="0" bmk="">
                <a:latin typeface="Calibri" panose="020F0502020204030204" pitchFamily="34" charset="0"/>
                <a:cs typeface="Calibri" panose="020F0502020204030204" pitchFamily="34" charset="0"/>
              </a:rPr>
              <a:t>Presidente de la Asamblea de Madrid.</a:t>
            </a:r>
            <a:endParaRPr lang="es-ES" altLang="es-ES" sz="1000" dirty="0" bmk="">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r>
              <a:rPr lang="es-ES" altLang="es-ES" sz="1000" b="1" dirty="0">
                <a:solidFill>
                  <a:srgbClr val="0070C0"/>
                </a:solidFill>
                <a:latin typeface="Calibri" panose="020F0502020204030204" pitchFamily="34" charset="0"/>
                <a:cs typeface="Calibri" panose="020F0502020204030204" pitchFamily="34" charset="0"/>
                <a:hlinkClick r:id="rId6"/>
              </a:rPr>
              <a:t>https://aiim.es/xliv-almuerzo-de-la-ingenieria-industrial/</a:t>
            </a:r>
            <a:endParaRPr lang="es-ES" altLang="es-ES" sz="1000" b="1" dirty="0">
              <a:solidFill>
                <a:srgbClr val="0070C0"/>
              </a:solidFill>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endParaRPr lang="es-ES" altLang="es-ES" sz="1000" b="1" dirty="0">
              <a:solidFill>
                <a:srgbClr val="0070C0"/>
              </a:solidFill>
              <a:latin typeface="Calibri" panose="020F0502020204030204" pitchFamily="34" charset="0"/>
              <a:cs typeface="Calibri" panose="020F0502020204030204" pitchFamily="34" charset="0"/>
            </a:endParaRPr>
          </a:p>
          <a:p>
            <a:pPr marL="221615" indent="0" algn="just" fontAlgn="base">
              <a:lnSpc>
                <a:spcPct val="150000"/>
              </a:lnSpc>
              <a:spcAft>
                <a:spcPts val="800"/>
              </a:spcAft>
              <a:buNone/>
            </a:pPr>
            <a:endParaRPr lang="es-ES" altLang="es-ES" sz="1000" b="1" dirty="0">
              <a:solidFill>
                <a:srgbClr val="0070C0"/>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A7B2FDAE-CC28-B58A-DA2E-DADB2668D50F}"/>
              </a:ext>
            </a:extLst>
          </p:cNvPr>
          <p:cNvSpPr>
            <a:spLocks noChangeArrowheads="1"/>
          </p:cNvSpPr>
          <p:nvPr/>
        </p:nvSpPr>
        <p:spPr bwMode="auto">
          <a:xfrm>
            <a:off x="626289" y="604568"/>
            <a:ext cx="9907328" cy="38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1615" indent="0" algn="just">
              <a:lnSpc>
                <a:spcPct val="150000"/>
              </a:lnSpc>
              <a:spcAft>
                <a:spcPts val="800"/>
              </a:spcAft>
              <a:buNone/>
            </a:pPr>
            <a:r>
              <a:rPr lang="es-ES" sz="1400" dirty="0">
                <a:latin typeface="Calibri" panose="020F0502020204030204" pitchFamily="34" charset="0"/>
                <a:ea typeface="Calibri" panose="020F0502020204030204" pitchFamily="34" charset="0"/>
                <a:cs typeface="Calibri" panose="020F0502020204030204" pitchFamily="34" charset="0"/>
              </a:rPr>
              <a:t>Comenzando el presente año, continuamos con los almuerzos de la ingeniería industrial en el Club Financiero Génova, celebrando:</a:t>
            </a:r>
          </a:p>
        </p:txBody>
      </p:sp>
      <p:pic>
        <p:nvPicPr>
          <p:cNvPr id="6" name="Imagen 5" descr="Un hombre con traje y corbata&#10;&#10;Descripción generada automáticamente">
            <a:extLst>
              <a:ext uri="{FF2B5EF4-FFF2-40B4-BE49-F238E27FC236}">
                <a16:creationId xmlns:a16="http://schemas.microsoft.com/office/drawing/2014/main" id="{7225E796-7F9C-85D0-75A6-A16974B00D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8810" y="999211"/>
            <a:ext cx="851233" cy="971967"/>
          </a:xfrm>
          <a:prstGeom prst="rect">
            <a:avLst/>
          </a:prstGeom>
          <a:noFill/>
          <a:ln>
            <a:noFill/>
          </a:ln>
        </p:spPr>
      </p:pic>
      <p:pic>
        <p:nvPicPr>
          <p:cNvPr id="7" name="Imagen 6" descr="Mujer sonriendo para la cámara con una chaqueta negra&#10;&#10;Descripción generada automáticamente">
            <a:extLst>
              <a:ext uri="{FF2B5EF4-FFF2-40B4-BE49-F238E27FC236}">
                <a16:creationId xmlns:a16="http://schemas.microsoft.com/office/drawing/2014/main" id="{61484D1B-BDA4-D29F-38BD-CCDEEF05BC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8375" y="2058114"/>
            <a:ext cx="792211" cy="789238"/>
          </a:xfrm>
          <a:prstGeom prst="rect">
            <a:avLst/>
          </a:prstGeom>
          <a:noFill/>
          <a:ln>
            <a:noFill/>
          </a:ln>
        </p:spPr>
      </p:pic>
      <p:pic>
        <p:nvPicPr>
          <p:cNvPr id="10" name="Imagen 9">
            <a:extLst>
              <a:ext uri="{FF2B5EF4-FFF2-40B4-BE49-F238E27FC236}">
                <a16:creationId xmlns:a16="http://schemas.microsoft.com/office/drawing/2014/main" id="{C70A4883-6A96-C821-C4BD-9E755FFAEFA9}"/>
              </a:ext>
            </a:extLst>
          </p:cNvPr>
          <p:cNvPicPr>
            <a:picLocks noChangeAspect="1"/>
          </p:cNvPicPr>
          <p:nvPr/>
        </p:nvPicPr>
        <p:blipFill>
          <a:blip r:embed="rId9"/>
          <a:stretch>
            <a:fillRect/>
          </a:stretch>
        </p:blipFill>
        <p:spPr>
          <a:xfrm>
            <a:off x="1016203" y="2976111"/>
            <a:ext cx="676445" cy="831061"/>
          </a:xfrm>
          <a:prstGeom prst="rect">
            <a:avLst/>
          </a:prstGeom>
        </p:spPr>
      </p:pic>
      <p:pic>
        <p:nvPicPr>
          <p:cNvPr id="8" name="Imagen 7">
            <a:extLst>
              <a:ext uri="{FF2B5EF4-FFF2-40B4-BE49-F238E27FC236}">
                <a16:creationId xmlns:a16="http://schemas.microsoft.com/office/drawing/2014/main" id="{A6C7CCD8-FAB1-1E62-89A4-1E5FF2DCF03C}"/>
              </a:ext>
            </a:extLst>
          </p:cNvPr>
          <p:cNvPicPr>
            <a:picLocks noChangeAspect="1"/>
          </p:cNvPicPr>
          <p:nvPr/>
        </p:nvPicPr>
        <p:blipFill>
          <a:blip r:embed="rId10"/>
          <a:stretch>
            <a:fillRect/>
          </a:stretch>
        </p:blipFill>
        <p:spPr>
          <a:xfrm>
            <a:off x="937391" y="3852285"/>
            <a:ext cx="789239" cy="789239"/>
          </a:xfrm>
          <a:prstGeom prst="rect">
            <a:avLst/>
          </a:prstGeom>
        </p:spPr>
      </p:pic>
      <p:pic>
        <p:nvPicPr>
          <p:cNvPr id="11" name="Imagen 10">
            <a:extLst>
              <a:ext uri="{FF2B5EF4-FFF2-40B4-BE49-F238E27FC236}">
                <a16:creationId xmlns:a16="http://schemas.microsoft.com/office/drawing/2014/main" id="{3CC29AE4-FD53-435F-0658-D6BB501C6E00}"/>
              </a:ext>
            </a:extLst>
          </p:cNvPr>
          <p:cNvPicPr>
            <a:picLocks noChangeAspect="1"/>
          </p:cNvPicPr>
          <p:nvPr/>
        </p:nvPicPr>
        <p:blipFill>
          <a:blip r:embed="rId11"/>
          <a:stretch>
            <a:fillRect/>
          </a:stretch>
        </p:blipFill>
        <p:spPr>
          <a:xfrm>
            <a:off x="802101" y="4913498"/>
            <a:ext cx="1013610" cy="698939"/>
          </a:xfrm>
          <a:prstGeom prst="rect">
            <a:avLst/>
          </a:prstGeom>
        </p:spPr>
      </p:pic>
      <p:pic>
        <p:nvPicPr>
          <p:cNvPr id="5" name="Imagen 4" descr="Un hombre con traje y corbata&#10;&#10;Descripción generada automáticamente">
            <a:extLst>
              <a:ext uri="{FF2B5EF4-FFF2-40B4-BE49-F238E27FC236}">
                <a16:creationId xmlns:a16="http://schemas.microsoft.com/office/drawing/2014/main" id="{771CE483-1F69-08F5-EEEE-F98C7058244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37391" y="5817572"/>
            <a:ext cx="807224" cy="871719"/>
          </a:xfrm>
          <a:prstGeom prst="rect">
            <a:avLst/>
          </a:prstGeom>
          <a:noFill/>
          <a:ln>
            <a:noFill/>
          </a:ln>
        </p:spPr>
      </p:pic>
    </p:spTree>
    <p:extLst>
      <p:ext uri="{BB962C8B-B14F-4D97-AF65-F5344CB8AC3E}">
        <p14:creationId xmlns:p14="http://schemas.microsoft.com/office/powerpoint/2010/main" val="96123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876199C-4085-6531-F64F-8B675128D4A8}"/>
              </a:ext>
            </a:extLst>
          </p:cNvPr>
          <p:cNvSpPr>
            <a:spLocks noGrp="1"/>
          </p:cNvSpPr>
          <p:nvPr>
            <p:ph type="title"/>
          </p:nvPr>
        </p:nvSpPr>
        <p:spPr>
          <a:xfrm>
            <a:off x="1137033" y="-374907"/>
            <a:ext cx="9392421" cy="1330841"/>
          </a:xfrm>
        </p:spPr>
        <p:txBody>
          <a:bodyPr>
            <a:normAutofit/>
          </a:bodyPr>
          <a:lstStyle/>
          <a:p>
            <a:pPr marL="342900" marR="179705" lvl="0" indent="-342900"/>
            <a:r>
              <a:rPr lang="es-E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 Conferencias, Jornadas, Conciertos y Teatro</a:t>
            </a:r>
            <a:endParaRPr lang="es-ES" sz="2800" dirty="0">
              <a:solidFill>
                <a:srgbClr val="0070C0"/>
              </a:solidFill>
            </a:endParaRPr>
          </a:p>
        </p:txBody>
      </p:sp>
      <p:sp>
        <p:nvSpPr>
          <p:cNvPr id="3" name="Marcador de contenido 2">
            <a:extLst>
              <a:ext uri="{FF2B5EF4-FFF2-40B4-BE49-F238E27FC236}">
                <a16:creationId xmlns:a16="http://schemas.microsoft.com/office/drawing/2014/main" id="{DFAEF249-6ACA-97F8-D2E3-D6B2C115D686}"/>
              </a:ext>
            </a:extLst>
          </p:cNvPr>
          <p:cNvSpPr>
            <a:spLocks noGrp="1"/>
          </p:cNvSpPr>
          <p:nvPr>
            <p:ph idx="1"/>
          </p:nvPr>
        </p:nvSpPr>
        <p:spPr>
          <a:xfrm>
            <a:off x="579421" y="765811"/>
            <a:ext cx="11612577" cy="5517294"/>
          </a:xfrm>
        </p:spPr>
        <p:txBody>
          <a:bodyPr>
            <a:normAutofit fontScale="92500"/>
          </a:bodyPr>
          <a:lstStyle/>
          <a:p>
            <a:pPr marL="0" indent="0">
              <a:buNone/>
            </a:pPr>
            <a:r>
              <a:rPr lang="es-ES" sz="26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Jornadas</a:t>
            </a:r>
          </a:p>
          <a:p>
            <a:pPr marL="0" marR="179705" indent="0" algn="just">
              <a:lnSpc>
                <a:spcPct val="150000"/>
              </a:lnSpc>
              <a:buNone/>
            </a:pPr>
            <a:r>
              <a:rPr lang="es-ES" sz="1500" dirty="0">
                <a:effectLst/>
                <a:latin typeface="Calibri" panose="020F0502020204030204" pitchFamily="34" charset="0"/>
                <a:ea typeface="Calibri" panose="020F0502020204030204" pitchFamily="34" charset="0"/>
                <a:cs typeface="Calibri" panose="020F0502020204030204" pitchFamily="34" charset="0"/>
              </a:rPr>
              <a:t>El </a:t>
            </a:r>
            <a:r>
              <a:rPr lang="es-ES" sz="1500" b="1" dirty="0">
                <a:effectLst/>
                <a:latin typeface="Calibri" panose="020F0502020204030204" pitchFamily="34" charset="0"/>
                <a:ea typeface="Calibri" panose="020F0502020204030204" pitchFamily="34" charset="0"/>
                <a:cs typeface="Calibri" panose="020F0502020204030204" pitchFamily="34" charset="0"/>
              </a:rPr>
              <a:t>13 febrero </a:t>
            </a:r>
            <a:r>
              <a:rPr lang="es-ES" sz="1500" dirty="0">
                <a:effectLst/>
                <a:latin typeface="Calibri" panose="020F0502020204030204" pitchFamily="34" charset="0"/>
                <a:ea typeface="Calibri" panose="020F0502020204030204" pitchFamily="34" charset="0"/>
                <a:cs typeface="Calibri" panose="020F0502020204030204" pitchFamily="34" charset="0"/>
              </a:rPr>
              <a:t>se celebró la Reunión del Jurado de los Premios de la XX Convocatoria de la Fundación Rodolfo Benito Samaniego, a los trabajos de Fin de Master en la Ingeniería Industrial </a:t>
            </a:r>
          </a:p>
          <a:p>
            <a:pPr marL="0" indent="0">
              <a:lnSpc>
                <a:spcPct val="115000"/>
              </a:lnSpc>
              <a:spcAft>
                <a:spcPts val="700"/>
              </a:spcAft>
              <a:buNone/>
            </a:pP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El</a:t>
            </a:r>
            <a:r>
              <a:rPr lang="es-ES" sz="1500" b="1" kern="150" dirty="0">
                <a:effectLst/>
                <a:latin typeface="Calibri" panose="020F0502020204030204" pitchFamily="34" charset="0"/>
                <a:ea typeface="Lucida Sans Unicode" panose="020B0602030504020204" pitchFamily="34" charset="0"/>
                <a:cs typeface="Calibri" panose="020F0502020204030204" pitchFamily="34" charset="0"/>
              </a:rPr>
              <a:t> 8 de marzo, </a:t>
            </a: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en el Paraninfo de la Universidad de Alcalá, se celebró el Acto de entrega de los XX</a:t>
            </a:r>
            <a:r>
              <a:rPr lang="es-ES" sz="1500" b="1" kern="150" dirty="0">
                <a:effectLst/>
                <a:latin typeface="Calibri" panose="020F0502020204030204" pitchFamily="34" charset="0"/>
                <a:ea typeface="Lucida Sans Unicode" panose="020B0602030504020204" pitchFamily="34" charset="0"/>
                <a:cs typeface="Calibri" panose="020F0502020204030204" pitchFamily="34" charset="0"/>
              </a:rPr>
              <a:t> Premios Anuales Fundación Rodolfo Benito Samaniego, </a:t>
            </a: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y la entrega del premio Extraordinario XX Aniversario, a la Asociación de Ingenieros Industriales de Madrid</a:t>
            </a:r>
          </a:p>
          <a:p>
            <a:pPr marL="0" indent="0" algn="just">
              <a:lnSpc>
                <a:spcPct val="115000"/>
              </a:lnSpc>
              <a:spcAft>
                <a:spcPts val="700"/>
              </a:spcAft>
              <a:buNone/>
            </a:pP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El </a:t>
            </a:r>
            <a:r>
              <a:rPr lang="es-ES" sz="1500" b="1" kern="150" dirty="0">
                <a:effectLst/>
                <a:latin typeface="Calibri" panose="020F0502020204030204" pitchFamily="34" charset="0"/>
                <a:ea typeface="Lucida Sans Unicode" panose="020B0602030504020204" pitchFamily="34" charset="0"/>
                <a:cs typeface="Calibri" panose="020F0502020204030204" pitchFamily="34" charset="0"/>
              </a:rPr>
              <a:t>16 de marzo</a:t>
            </a: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 se celebró la Festividad de San José, y el homenaje a los Ingenieros Industriales que cumplen 50 años en la profesión de Ingeniería Industrial</a:t>
            </a:r>
          </a:p>
          <a:p>
            <a:pPr marL="0" indent="0" algn="just">
              <a:lnSpc>
                <a:spcPct val="115000"/>
              </a:lnSpc>
              <a:spcAft>
                <a:spcPts val="700"/>
              </a:spcAft>
              <a:buNone/>
            </a:pPr>
            <a:r>
              <a:rPr lang="es-ES" sz="1500" kern="150" dirty="0">
                <a:effectLst/>
                <a:latin typeface="Calibri" panose="020F0502020204030204" pitchFamily="34" charset="0"/>
                <a:ea typeface="Calibri" panose="020F0502020204030204" pitchFamily="34" charset="0"/>
                <a:cs typeface="Calibri" panose="020F0502020204030204" pitchFamily="34" charset="0"/>
              </a:rPr>
              <a:t>El </a:t>
            </a:r>
            <a:r>
              <a:rPr lang="es-ES" sz="1500" b="1" kern="150" dirty="0">
                <a:effectLst/>
                <a:latin typeface="Calibri" panose="020F0502020204030204" pitchFamily="34" charset="0"/>
                <a:ea typeface="Calibri" panose="020F0502020204030204" pitchFamily="34" charset="0"/>
                <a:cs typeface="Calibri" panose="020F0502020204030204" pitchFamily="34" charset="0"/>
              </a:rPr>
              <a:t>4 de abril</a:t>
            </a:r>
            <a:r>
              <a:rPr lang="es-ES" sz="1500" kern="150" dirty="0">
                <a:effectLst/>
                <a:latin typeface="Calibri" panose="020F0502020204030204" pitchFamily="34" charset="0"/>
                <a:ea typeface="Calibri" panose="020F0502020204030204" pitchFamily="34" charset="0"/>
                <a:cs typeface="Calibri" panose="020F0502020204030204" pitchFamily="34" charset="0"/>
              </a:rPr>
              <a:t> se celebró la Reunión de Lanzamiento del Convenio AIIM-FF.</a:t>
            </a:r>
            <a:endParaRPr lang="es-ES" sz="1500" kern="150" dirty="0">
              <a:effectLst/>
              <a:latin typeface="Calibri" panose="020F0502020204030204" pitchFamily="34" charset="0"/>
              <a:ea typeface="Lucida Sans Unicode" panose="020B0602030504020204" pitchFamily="34" charset="0"/>
              <a:cs typeface="Calibri" panose="020F0502020204030204" pitchFamily="34" charset="0"/>
            </a:endParaRPr>
          </a:p>
          <a:p>
            <a:pPr marL="0" indent="0">
              <a:spcBef>
                <a:spcPts val="700"/>
              </a:spcBef>
              <a:spcAft>
                <a:spcPts val="600"/>
              </a:spcAft>
              <a:buNone/>
            </a:pPr>
            <a:r>
              <a:rPr lang="es-ES" sz="1500" b="0" dirty="0">
                <a:effectLst/>
                <a:latin typeface="Calibri" panose="020F0502020204030204" pitchFamily="34" charset="0"/>
                <a:ea typeface="Segoe UI" panose="020B0502040204020203" pitchFamily="34" charset="0"/>
                <a:cs typeface="Calibri" panose="020F0502020204030204" pitchFamily="34" charset="0"/>
              </a:rPr>
              <a:t>El </a:t>
            </a:r>
            <a:r>
              <a:rPr lang="es-ES" sz="1500" b="1" dirty="0">
                <a:effectLst/>
                <a:latin typeface="Calibri" panose="020F0502020204030204" pitchFamily="34" charset="0"/>
                <a:ea typeface="Segoe UI" panose="020B0502040204020203" pitchFamily="34" charset="0"/>
                <a:cs typeface="Calibri" panose="020F0502020204030204" pitchFamily="34" charset="0"/>
              </a:rPr>
              <a:t>26 de abri</a:t>
            </a:r>
            <a:r>
              <a:rPr lang="es-ES" sz="1500" b="0" dirty="0">
                <a:effectLst/>
                <a:latin typeface="Calibri" panose="020F0502020204030204" pitchFamily="34" charset="0"/>
                <a:ea typeface="Segoe UI" panose="020B0502040204020203" pitchFamily="34" charset="0"/>
                <a:cs typeface="Calibri" panose="020F0502020204030204" pitchFamily="34" charset="0"/>
              </a:rPr>
              <a:t>l se celebró en la Escuela de Industriales de Valladolid un Acto de Homenaje, al fallecido IÑAKI BENGOETXEA PELAYO</a:t>
            </a:r>
            <a:r>
              <a:rPr lang="es-ES" sz="1500" b="1" dirty="0">
                <a:effectLst/>
                <a:latin typeface="Calibri" panose="020F0502020204030204" pitchFamily="34" charset="0"/>
                <a:ea typeface="Segoe UI" panose="020B0502040204020203" pitchFamily="34" charset="0"/>
                <a:cs typeface="Calibri" panose="020F0502020204030204" pitchFamily="34" charset="0"/>
              </a:rPr>
              <a:t> (Delegado de Valladolid) </a:t>
            </a:r>
          </a:p>
          <a:p>
            <a:pPr marL="0" indent="0">
              <a:spcBef>
                <a:spcPts val="700"/>
              </a:spcBef>
              <a:spcAft>
                <a:spcPts val="600"/>
              </a:spcAft>
              <a:buNone/>
            </a:pPr>
            <a:r>
              <a:rPr lang="es-ES" sz="1500" b="0" dirty="0">
                <a:effectLst/>
                <a:latin typeface="Calibri" panose="020F0502020204030204" pitchFamily="34" charset="0"/>
                <a:ea typeface="Segoe UI" panose="020B0502040204020203" pitchFamily="34" charset="0"/>
                <a:cs typeface="Calibri" panose="020F0502020204030204" pitchFamily="34" charset="0"/>
              </a:rPr>
              <a:t>El </a:t>
            </a:r>
            <a:r>
              <a:rPr lang="es-ES" sz="1500" b="1" dirty="0">
                <a:effectLst/>
                <a:latin typeface="Calibri" panose="020F0502020204030204" pitchFamily="34" charset="0"/>
                <a:ea typeface="Segoe UI" panose="020B0502040204020203" pitchFamily="34" charset="0"/>
                <a:cs typeface="Calibri" panose="020F0502020204030204" pitchFamily="34" charset="0"/>
              </a:rPr>
              <a:t>22 de mayo</a:t>
            </a:r>
            <a:r>
              <a:rPr lang="es-ES" sz="1500" b="0" dirty="0">
                <a:effectLst/>
                <a:latin typeface="Calibri" panose="020F0502020204030204" pitchFamily="34" charset="0"/>
                <a:ea typeface="Segoe UI" panose="020B0502040204020203" pitchFamily="34" charset="0"/>
                <a:cs typeface="Calibri" panose="020F0502020204030204" pitchFamily="34" charset="0"/>
              </a:rPr>
              <a:t>, el Área de Gobierno de Economía, Innovación y Hacienda del Ayuntamiento de Madrid, nos cita a una reunión y poder contar con nuestra participación en la elaboración de un Plan Industrial para la ciudad.</a:t>
            </a:r>
          </a:p>
          <a:p>
            <a:pPr marL="0" indent="0">
              <a:spcBef>
                <a:spcPts val="700"/>
              </a:spcBef>
              <a:spcAft>
                <a:spcPts val="600"/>
              </a:spcAft>
              <a:buNone/>
            </a:pPr>
            <a:r>
              <a:rPr lang="es-ES" sz="1500" kern="100" dirty="0">
                <a:effectLst/>
                <a:latin typeface="Calibri" panose="020F0502020204030204" pitchFamily="34" charset="0"/>
                <a:ea typeface="Calibri" panose="020F0502020204030204" pitchFamily="34" charset="0"/>
                <a:cs typeface="Calibri" panose="020F0502020204030204" pitchFamily="34" charset="0"/>
              </a:rPr>
              <a:t>El</a:t>
            </a:r>
            <a:r>
              <a:rPr lang="es-ES" sz="1500" b="1" i="1" kern="100" dirty="0">
                <a:effectLst/>
                <a:latin typeface="Calibri" panose="020F0502020204030204" pitchFamily="34" charset="0"/>
                <a:ea typeface="Calibri" panose="020F0502020204030204" pitchFamily="34" charset="0"/>
                <a:cs typeface="Calibri" panose="020F0502020204030204" pitchFamily="34" charset="0"/>
              </a:rPr>
              <a:t> </a:t>
            </a:r>
            <a:r>
              <a:rPr lang="es-ES" sz="1500" b="1" kern="100" dirty="0">
                <a:effectLst/>
                <a:latin typeface="Calibri" panose="020F0502020204030204" pitchFamily="34" charset="0"/>
                <a:ea typeface="Calibri" panose="020F0502020204030204" pitchFamily="34" charset="0"/>
                <a:cs typeface="Calibri" panose="020F0502020204030204" pitchFamily="34" charset="0"/>
              </a:rPr>
              <a:t>23 de mayo, </a:t>
            </a:r>
            <a:r>
              <a:rPr lang="es-ES" sz="1500" kern="100" dirty="0">
                <a:effectLst/>
                <a:latin typeface="Calibri" panose="020F0502020204030204" pitchFamily="34" charset="0"/>
                <a:ea typeface="Calibri" panose="020F0502020204030204" pitchFamily="34" charset="0"/>
                <a:cs typeface="Calibri" panose="020F0502020204030204" pitchFamily="34" charset="0"/>
              </a:rPr>
              <a:t>se realizó la Jornada del Programa de Mentoras de Plan de Desarrollo de Carrera Profesional del IIE, por videoconferencia.</a:t>
            </a: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 </a:t>
            </a:r>
          </a:p>
          <a:p>
            <a:pPr marL="0" indent="0">
              <a:lnSpc>
                <a:spcPct val="115000"/>
              </a:lnSpc>
              <a:spcAft>
                <a:spcPts val="700"/>
              </a:spcAft>
              <a:buNone/>
            </a:pP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El IIE</a:t>
            </a:r>
            <a:r>
              <a:rPr lang="es-ES" sz="1500" b="1" kern="150" dirty="0">
                <a:effectLst/>
                <a:latin typeface="Calibri" panose="020F0502020204030204" pitchFamily="34" charset="0"/>
                <a:ea typeface="Lucida Sans Unicode" panose="020B0602030504020204" pitchFamily="34" charset="0"/>
                <a:cs typeface="Calibri" panose="020F0502020204030204" pitchFamily="34" charset="0"/>
              </a:rPr>
              <a:t>, </a:t>
            </a:r>
            <a:r>
              <a:rPr lang="es-ES" sz="1500" u="sng" kern="150" dirty="0">
                <a:effectLst/>
                <a:latin typeface="Calibri" panose="020F0502020204030204" pitchFamily="34" charset="0"/>
                <a:ea typeface="Lucida Sans Unicode" panose="020B0602030504020204" pitchFamily="34" charset="0"/>
                <a:cs typeface="Calibri" panose="020F0502020204030204" pitchFamily="34" charset="0"/>
              </a:rPr>
              <a:t>solicitó</a:t>
            </a:r>
            <a:r>
              <a:rPr lang="es-ES" sz="1500" b="1" kern="150" dirty="0">
                <a:effectLst/>
                <a:latin typeface="Calibri" panose="020F0502020204030204" pitchFamily="34" charset="0"/>
                <a:ea typeface="Lucida Sans Unicode" panose="020B0602030504020204" pitchFamily="34" charset="0"/>
                <a:cs typeface="Calibri" panose="020F0502020204030204" pitchFamily="34" charset="0"/>
              </a:rPr>
              <a:t> </a:t>
            </a: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nuestra colaboración en la realización del proyecto </a:t>
            </a:r>
            <a:r>
              <a:rPr lang="es-ES" sz="1500" b="1" kern="150" dirty="0">
                <a:effectLst/>
                <a:latin typeface="Calibri" panose="020F0502020204030204" pitchFamily="34" charset="0"/>
                <a:ea typeface="Lucida Sans Unicode" panose="020B0602030504020204" pitchFamily="34" charset="0"/>
                <a:cs typeface="Calibri" panose="020F0502020204030204" pitchFamily="34" charset="0"/>
              </a:rPr>
              <a:t>“Observatorio de la mujer ingeniera en la industria española”, </a:t>
            </a:r>
            <a:r>
              <a:rPr lang="es-ES" sz="1500" kern="150" dirty="0">
                <a:effectLst/>
                <a:latin typeface="Calibri" panose="020F0502020204030204" pitchFamily="34" charset="0"/>
                <a:ea typeface="Lucida Sans Unicode" panose="020B0602030504020204" pitchFamily="34" charset="0"/>
                <a:cs typeface="Calibri" panose="020F0502020204030204" pitchFamily="34" charset="0"/>
              </a:rPr>
              <a:t>mediante la cumplimentación de un cuestionario.</a:t>
            </a:r>
          </a:p>
          <a:p>
            <a:pPr marL="0" indent="0">
              <a:lnSpc>
                <a:spcPct val="115000"/>
              </a:lnSpc>
              <a:spcAft>
                <a:spcPts val="700"/>
              </a:spcAft>
              <a:buNone/>
            </a:pPr>
            <a:r>
              <a:rPr lang="es-ES" sz="1500" kern="150" dirty="0">
                <a:latin typeface="Calibri" panose="020F0502020204030204" pitchFamily="34" charset="0"/>
                <a:ea typeface="Calibri" panose="020F0502020204030204" pitchFamily="34" charset="0"/>
                <a:cs typeface="Calibri" panose="020F0502020204030204" pitchFamily="34" charset="0"/>
              </a:rPr>
              <a:t>El </a:t>
            </a:r>
            <a:r>
              <a:rPr lang="es-ES" sz="1500" b="1" kern="150" dirty="0">
                <a:latin typeface="Calibri" panose="020F0502020204030204" pitchFamily="34" charset="0"/>
                <a:ea typeface="Calibri" panose="020F0502020204030204" pitchFamily="34" charset="0"/>
                <a:cs typeface="Calibri" panose="020F0502020204030204" pitchFamily="34" charset="0"/>
              </a:rPr>
              <a:t>11 de noviembre</a:t>
            </a:r>
            <a:r>
              <a:rPr lang="es-ES" sz="1500" kern="150" dirty="0">
                <a:latin typeface="Calibri" panose="020F0502020204030204" pitchFamily="34" charset="0"/>
                <a:ea typeface="Calibri" panose="020F0502020204030204" pitchFamily="34" charset="0"/>
                <a:cs typeface="Calibri" panose="020F0502020204030204" pitchFamily="34" charset="0"/>
              </a:rPr>
              <a:t>, se celebró </a:t>
            </a:r>
            <a:r>
              <a:rPr lang="es-ES" sz="1500" b="1" kern="150" dirty="0">
                <a:effectLst/>
                <a:latin typeface="Calibri" panose="020F0502020204030204" pitchFamily="34" charset="0"/>
                <a:ea typeface="Calibri" panose="020F0502020204030204" pitchFamily="34" charset="0"/>
                <a:cs typeface="Calibri" panose="020F0502020204030204" pitchFamily="34" charset="0"/>
              </a:rPr>
              <a:t>la XXXI Reunión Anual COIIM/AIIM, </a:t>
            </a:r>
            <a:r>
              <a:rPr lang="es-ES" sz="1500" kern="150" dirty="0">
                <a:effectLst/>
                <a:latin typeface="Calibri" panose="020F0502020204030204" pitchFamily="34" charset="0"/>
                <a:ea typeface="Calibri" panose="020F0502020204030204" pitchFamily="34" charset="0"/>
                <a:cs typeface="Calibri" panose="020F0502020204030204" pitchFamily="34" charset="0"/>
              </a:rPr>
              <a:t>y</a:t>
            </a:r>
            <a:r>
              <a:rPr lang="es-ES" sz="1500" b="1" kern="150" dirty="0">
                <a:effectLst/>
                <a:latin typeface="Calibri" panose="020F0502020204030204" pitchFamily="34" charset="0"/>
                <a:ea typeface="Calibri" panose="020F0502020204030204" pitchFamily="34" charset="0"/>
                <a:cs typeface="Calibri" panose="020F0502020204030204" pitchFamily="34" charset="0"/>
              </a:rPr>
              <a:t> </a:t>
            </a:r>
            <a:r>
              <a:rPr lang="es-ES" sz="1500" kern="150" dirty="0">
                <a:effectLst/>
                <a:latin typeface="Calibri" panose="020F0502020204030204" pitchFamily="34" charset="0"/>
                <a:ea typeface="Calibri" panose="020F0502020204030204" pitchFamily="34" charset="0"/>
                <a:cs typeface="Calibri" panose="020F0502020204030204" pitchFamily="34" charset="0"/>
              </a:rPr>
              <a:t>se hi</a:t>
            </a:r>
            <a:r>
              <a:rPr lang="es-ES" sz="1500" kern="150" dirty="0">
                <a:latin typeface="Calibri" panose="020F0502020204030204" pitchFamily="34" charset="0"/>
                <a:ea typeface="Calibri" panose="020F0502020204030204" pitchFamily="34" charset="0"/>
                <a:cs typeface="Calibri" panose="020F0502020204030204" pitchFamily="34" charset="0"/>
              </a:rPr>
              <a:t>zo entrega</a:t>
            </a:r>
            <a:r>
              <a:rPr lang="es-ES" sz="1500" kern="150" dirty="0">
                <a:effectLst/>
                <a:latin typeface="Calibri" panose="020F0502020204030204" pitchFamily="34" charset="0"/>
                <a:ea typeface="Calibri" panose="020F0502020204030204" pitchFamily="34" charset="0"/>
                <a:cs typeface="Calibri" panose="020F0502020204030204" pitchFamily="34" charset="0"/>
              </a:rPr>
              <a:t> de todos los premios de los concursos realizados en el 2024.</a:t>
            </a:r>
          </a:p>
          <a:p>
            <a:pPr marL="0" indent="0">
              <a:buNone/>
            </a:pPr>
            <a:endParaRPr lang="es-ES" sz="16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s-ES" sz="1600" b="1" u="sng" dirty="0">
              <a:latin typeface="Calibri" panose="020F0502020204030204" pitchFamily="34" charset="0"/>
              <a:cs typeface="Calibri" panose="020F0502020204030204" pitchFamily="34" charset="0"/>
            </a:endParaRPr>
          </a:p>
          <a:p>
            <a:pPr marL="0" indent="0">
              <a:buNone/>
            </a:pPr>
            <a:endParaRPr lang="es-ES" sz="1600" b="1" u="sng" dirty="0">
              <a:latin typeface="Calibri" panose="020F0502020204030204" pitchFamily="34" charset="0"/>
              <a:cs typeface="Calibri" panose="020F0502020204030204" pitchFamily="34" charset="0"/>
            </a:endParaRPr>
          </a:p>
          <a:p>
            <a:pPr marL="0" indent="0">
              <a:buNone/>
            </a:pPr>
            <a:endParaRPr lang="es-ES" sz="1600" dirty="0"/>
          </a:p>
          <a:p>
            <a:pPr marL="0" indent="0">
              <a:buNone/>
            </a:pPr>
            <a:endParaRPr lang="es-ES" sz="1600" dirty="0"/>
          </a:p>
          <a:p>
            <a:pPr marL="0" indent="0">
              <a:buNone/>
            </a:pPr>
            <a:endParaRPr lang="es-ES" sz="1600" dirty="0"/>
          </a:p>
        </p:txBody>
      </p:sp>
      <p:sp>
        <p:nvSpPr>
          <p:cNvPr id="17"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8542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AA5E5E-DC71-106B-8C88-925E3BF66401}"/>
              </a:ext>
            </a:extLst>
          </p:cNvPr>
          <p:cNvSpPr>
            <a:spLocks noGrp="1"/>
          </p:cNvSpPr>
          <p:nvPr>
            <p:ph idx="1"/>
          </p:nvPr>
        </p:nvSpPr>
        <p:spPr>
          <a:xfrm>
            <a:off x="568010" y="874633"/>
            <a:ext cx="11528739" cy="5723333"/>
          </a:xfrm>
        </p:spPr>
        <p:txBody>
          <a:bodyPr>
            <a:normAutofit/>
          </a:bodyPr>
          <a:lstStyle/>
          <a:p>
            <a:pPr marL="0" indent="0">
              <a:buNone/>
            </a:pPr>
            <a:r>
              <a:rPr lang="es-ES" sz="1600"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Actividades recreativas</a:t>
            </a:r>
          </a:p>
          <a:p>
            <a:pPr marL="0" indent="0">
              <a:buNone/>
            </a:pPr>
            <a:endParaRPr lang="es-ES" sz="1600" b="1" u="sng"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a:t>
            </a:r>
            <a:r>
              <a:rPr kumimoji="0" lang="en-GB" altLang="es-E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13 de </a:t>
            </a:r>
            <a:r>
              <a:rPr kumimoji="0" lang="en-GB" altLang="es-ES" sz="11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enero</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representó</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obra</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Teatro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Copenhague</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(La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obra</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 centra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reunión</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aquella</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ciudad de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los</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famosos</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científicos</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atómicos</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Bohr -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danés</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y Heisenberg -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alemán</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septiembre</a:t>
            </a:r>
            <a:r>
              <a:rPr kumimoji="0" lang="en-GB"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1941) .</a:t>
            </a:r>
          </a:p>
          <a:p>
            <a:pPr marL="0" indent="0">
              <a:buNone/>
            </a:pPr>
            <a:r>
              <a:rPr kumimoji="0" lang="es-ES" altLang="zh-CN"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 </a:t>
            </a:r>
            <a:r>
              <a:rPr kumimoji="0" lang="es-ES" altLang="zh-CN"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18</a:t>
            </a:r>
            <a:r>
              <a:rPr kumimoji="0" lang="es-ES" altLang="zh-CN"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de marzo</a:t>
            </a:r>
            <a:r>
              <a:rPr kumimoji="0" lang="es-ES" altLang="zh-CN"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s-ES" altLang="zh-CN" sz="1100" b="0" i="0" u="none" strike="noStrike" cap="none" normalizeH="0" baseline="0" dirty="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se celebró</a:t>
            </a:r>
            <a:r>
              <a:rPr kumimoji="0" lang="es-ES" altLang="zh-CN"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una sesión de Cine Fórum de la AIIM – COIIM, con la película: </a:t>
            </a:r>
            <a:r>
              <a:rPr kumimoji="0" lang="es-ES" altLang="zh-CN"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ES" altLang="zh-CN" sz="11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Allien</a:t>
            </a:r>
            <a:r>
              <a:rPr kumimoji="0" lang="es-ES" altLang="zh-CN"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El octavo pasajero</a:t>
            </a:r>
            <a:r>
              <a:rPr kumimoji="0" lang="es-ES" altLang="zh-CN"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indent="0">
              <a:buNone/>
            </a:pPr>
            <a:r>
              <a:rPr kumimoji="0" lang="es-ES" altLang="zh-CN"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Se celebraron el </a:t>
            </a:r>
            <a:r>
              <a:rPr kumimoji="0" lang="es-ES" altLang="zh-CN"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X Torneo de Mus AIIM/COIIM</a:t>
            </a:r>
            <a:r>
              <a:rPr kumimoji="0" lang="es-ES" altLang="zh-CN"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los días 26, 27 y 28 de febrero y</a:t>
            </a:r>
            <a:r>
              <a:rPr kumimoji="0" lang="es-ES" altLang="zh-CN"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 4 de marzo el </a:t>
            </a:r>
            <a:r>
              <a:rPr kumimoji="0" lang="es-ES" altLang="zh-CN"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X Torneo de Dominó AIIM/COIIM.</a:t>
            </a:r>
            <a:r>
              <a:rPr kumimoji="0" lang="es-ES" altLang="zh-CN"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en la sede del COIIM/AIIM.</a:t>
            </a:r>
            <a:endParaRPr lang="es-ES" altLang="zh-CN" sz="11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s-ES" altLang="zh-CN" sz="1100" dirty="0">
                <a:latin typeface="Arial" panose="020B0604020202020204" pitchFamily="34" charset="0"/>
                <a:ea typeface="Calibri" panose="020F0502020204030204" pitchFamily="34" charset="0"/>
                <a:cs typeface="Arial" panose="020B0604020202020204" pitchFamily="34" charset="0"/>
              </a:rPr>
              <a:t>El </a:t>
            </a:r>
            <a:r>
              <a:rPr lang="es-ES" altLang="zh-CN" sz="1100" b="1" dirty="0">
                <a:latin typeface="Arial" panose="020B0604020202020204" pitchFamily="34" charset="0"/>
                <a:ea typeface="Calibri" panose="020F0502020204030204" pitchFamily="34" charset="0"/>
                <a:cs typeface="Arial" panose="020B0604020202020204" pitchFamily="34" charset="0"/>
              </a:rPr>
              <a:t>16 de marzo</a:t>
            </a:r>
            <a:r>
              <a:rPr lang="es-ES" altLang="zh-CN" sz="1100" dirty="0">
                <a:latin typeface="Arial" panose="020B0604020202020204" pitchFamily="34" charset="0"/>
                <a:ea typeface="Calibri" panose="020F0502020204030204" pitchFamily="34" charset="0"/>
                <a:cs typeface="Arial" panose="020B0604020202020204" pitchFamily="34" charset="0"/>
              </a:rPr>
              <a:t>, se hizo l</a:t>
            </a:r>
            <a:r>
              <a:rPr kumimoji="0" lang="es-ES" altLang="zh-CN"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entrega de premios a los vencedores en la celebración de la Festividad de San José.</a:t>
            </a:r>
            <a:endParaRPr kumimoji="0" lang="es-ES" altLang="zh-CN"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2924175" algn="ctr" defTabSz="914400" rtl="0" eaLnBrk="0" fontAlgn="base" latinLnBrk="0" hangingPunct="0">
              <a:lnSpc>
                <a:spcPct val="100000"/>
              </a:lnSpc>
              <a:spcBef>
                <a:spcPct val="0"/>
              </a:spcBef>
              <a:spcAft>
                <a:spcPct val="0"/>
              </a:spcAft>
              <a:buClrTx/>
              <a:buSzTx/>
              <a:buFontTx/>
              <a:buNone/>
              <a:tabLst>
                <a:tab pos="3498850" algn="l"/>
                <a:tab pos="4302125" algn="l"/>
              </a:tabLst>
            </a:pPr>
            <a:r>
              <a:rPr kumimoji="0" lang="es-ES" altLang="zh-CN"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S" altLang="zh-CN"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indent="0">
              <a:buNone/>
            </a:pPr>
            <a:endParaRPr lang="es-ES" sz="1100" b="1" u="sn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sz="1100" b="1" u="sng"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sz="1100" b="1" u="sn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sz="1100" b="1" u="sn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sz="1600" b="1"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s-ES" sz="1600" b="1" u="sng" dirty="0">
                <a:solidFill>
                  <a:srgbClr val="0070C0"/>
                </a:solidFill>
                <a:latin typeface="Arial" panose="020B0604020202020204" pitchFamily="34" charset="0"/>
                <a:ea typeface="Calibri" panose="020F0502020204030204" pitchFamily="34" charset="0"/>
                <a:cs typeface="Arial" panose="020B0604020202020204" pitchFamily="34" charset="0"/>
              </a:rPr>
              <a:t>Teatro</a:t>
            </a:r>
          </a:p>
          <a:p>
            <a:pPr marL="0" indent="0">
              <a:spcBef>
                <a:spcPts val="0"/>
              </a:spcBef>
              <a:buNone/>
            </a:pPr>
            <a:endParaRPr lang="es-ES" sz="1200" dirty="0">
              <a:highlight>
                <a:srgbClr val="FFFFFF"/>
              </a:highlight>
              <a:latin typeface="Calibri" panose="020F0502020204030204" pitchFamily="34" charset="0"/>
              <a:cs typeface="Calibri" panose="020F0502020204030204" pitchFamily="34" charset="0"/>
            </a:endParaRPr>
          </a:p>
          <a:p>
            <a:pPr marL="0" indent="0">
              <a:spcBef>
                <a:spcPts val="0"/>
              </a:spcBef>
              <a:buNone/>
            </a:pPr>
            <a:r>
              <a:rPr lang="es-ES" sz="1200" dirty="0">
                <a:highlight>
                  <a:srgbClr val="FFFFFF"/>
                </a:highlight>
                <a:latin typeface="Calibri" panose="020F0502020204030204" pitchFamily="34" charset="0"/>
                <a:cs typeface="Calibri" panose="020F0502020204030204" pitchFamily="34" charset="0"/>
              </a:rPr>
              <a:t>E</a:t>
            </a:r>
            <a:r>
              <a:rPr lang="es-ES" sz="1200" b="0" i="0" dirty="0">
                <a:effectLst/>
                <a:highlight>
                  <a:srgbClr val="FFFFFF"/>
                </a:highlight>
                <a:latin typeface="Calibri" panose="020F0502020204030204" pitchFamily="34" charset="0"/>
                <a:cs typeface="Calibri" panose="020F0502020204030204" pitchFamily="34" charset="0"/>
              </a:rPr>
              <a:t>l martes </a:t>
            </a:r>
            <a:r>
              <a:rPr lang="es-ES" sz="1200" b="1" i="0" dirty="0">
                <a:effectLst/>
                <a:highlight>
                  <a:srgbClr val="FFFFFF"/>
                </a:highlight>
                <a:latin typeface="Calibri" panose="020F0502020204030204" pitchFamily="34" charset="0"/>
                <a:cs typeface="Calibri" panose="020F0502020204030204" pitchFamily="34" charset="0"/>
              </a:rPr>
              <a:t>14 de mayo</a:t>
            </a:r>
            <a:r>
              <a:rPr lang="es-ES" sz="1200" b="0" i="0" dirty="0">
                <a:effectLst/>
                <a:highlight>
                  <a:srgbClr val="FFFFFF"/>
                </a:highlight>
                <a:latin typeface="Calibri" panose="020F0502020204030204" pitchFamily="34" charset="0"/>
                <a:cs typeface="Calibri" panose="020F0502020204030204" pitchFamily="34" charset="0"/>
              </a:rPr>
              <a:t>, el grupo de teatro de la Asociación y el Colegio de Ingenieros Industriales, bajo la dirección de Inés Gallego, Vicepresidenta de la AIIM, representó de nuevo, la obra «Copenhague», del reconocido escritor y dramaturgo inglés, Michael </a:t>
            </a:r>
            <a:r>
              <a:rPr lang="es-ES" sz="1200" b="0" i="0" dirty="0" err="1">
                <a:effectLst/>
                <a:highlight>
                  <a:srgbClr val="FFFFFF"/>
                </a:highlight>
                <a:latin typeface="Calibri" panose="020F0502020204030204" pitchFamily="34" charset="0"/>
                <a:cs typeface="Calibri" panose="020F0502020204030204" pitchFamily="34" charset="0"/>
              </a:rPr>
              <a:t>Frayn</a:t>
            </a:r>
            <a:r>
              <a:rPr lang="es-ES" sz="1200" b="0" i="0" dirty="0">
                <a:effectLst/>
                <a:highlight>
                  <a:srgbClr val="FFFFFF"/>
                </a:highlight>
                <a:latin typeface="Calibri" panose="020F0502020204030204" pitchFamily="34" charset="0"/>
                <a:cs typeface="Calibri" panose="020F0502020204030204" pitchFamily="34" charset="0"/>
              </a:rPr>
              <a:t>.</a:t>
            </a:r>
          </a:p>
          <a:p>
            <a:pPr marL="0" indent="0">
              <a:buNone/>
            </a:pPr>
            <a:endParaRPr lang="es-ES" sz="3200" dirty="0"/>
          </a:p>
          <a:p>
            <a:endParaRPr lang="es-ES" dirty="0"/>
          </a:p>
        </p:txBody>
      </p:sp>
      <p:pic>
        <p:nvPicPr>
          <p:cNvPr id="1026" name="Imagen 11" descr="Un grupo de personas en una oficina&#10;&#10;Descripción generada automáticamente">
            <a:extLst>
              <a:ext uri="{FF2B5EF4-FFF2-40B4-BE49-F238E27FC236}">
                <a16:creationId xmlns:a16="http://schemas.microsoft.com/office/drawing/2014/main" id="{EE15970C-9411-A1AD-1293-FCDDFF0B5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43" y="2919412"/>
            <a:ext cx="13620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0" descr="Personas sentadas en una mesa&#10;&#10;Descripción generada automáticamente con confianza media">
            <a:extLst>
              <a:ext uri="{FF2B5EF4-FFF2-40B4-BE49-F238E27FC236}">
                <a16:creationId xmlns:a16="http://schemas.microsoft.com/office/drawing/2014/main" id="{D031DE57-0471-8C7B-E763-8F3128178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502" y="2909886"/>
            <a:ext cx="1381125" cy="1038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92E0EB53-F725-238A-4E70-A0229959DFC8}"/>
              </a:ext>
            </a:extLst>
          </p:cNvPr>
          <p:cNvSpPr>
            <a:spLocks noChangeArrowheads="1"/>
          </p:cNvSpPr>
          <p:nvPr/>
        </p:nvSpPr>
        <p:spPr bwMode="auto">
          <a:xfrm>
            <a:off x="450850" y="147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924175" algn="ctr" defTabSz="914400" rtl="0" eaLnBrk="0" fontAlgn="base" latinLnBrk="0" hangingPunct="0">
              <a:lnSpc>
                <a:spcPct val="100000"/>
              </a:lnSpc>
              <a:spcBef>
                <a:spcPct val="0"/>
              </a:spcBef>
              <a:spcAft>
                <a:spcPct val="0"/>
              </a:spcAft>
              <a:buClrTx/>
              <a:buSzTx/>
              <a:buFontTx/>
              <a:buNone/>
              <a:tabLst/>
            </a:pPr>
            <a:r>
              <a:rPr kumimoji="0" lang="es-ES" altLang="zh-CN"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280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BE93C-BED7-F780-C5C4-B3FBF8AA4EC4}"/>
              </a:ext>
            </a:extLst>
          </p:cNvPr>
          <p:cNvSpPr>
            <a:spLocks noGrp="1"/>
          </p:cNvSpPr>
          <p:nvPr>
            <p:ph type="title"/>
          </p:nvPr>
        </p:nvSpPr>
        <p:spPr/>
        <p:txBody>
          <a:bodyPr/>
          <a:lstStyle/>
          <a:p>
            <a:r>
              <a:rPr lang="es-ES" sz="18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Reunión Anual</a:t>
            </a:r>
            <a:br>
              <a:rPr lang="es-ES" sz="44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2F249534-E7E6-1175-4ED2-54C5081F4612}"/>
              </a:ext>
            </a:extLst>
          </p:cNvPr>
          <p:cNvSpPr>
            <a:spLocks noGrp="1"/>
          </p:cNvSpPr>
          <p:nvPr>
            <p:ph idx="1"/>
          </p:nvPr>
        </p:nvSpPr>
        <p:spPr>
          <a:xfrm>
            <a:off x="838200" y="1481593"/>
            <a:ext cx="10515600" cy="4351338"/>
          </a:xfrm>
        </p:spPr>
        <p:txBody>
          <a:bodyPr>
            <a:normAutofit/>
          </a:bodyPr>
          <a:lstStyle/>
          <a:p>
            <a:pPr marL="221615" indent="0" algn="just">
              <a:lnSpc>
                <a:spcPct val="107000"/>
              </a:lnSpc>
              <a:spcAft>
                <a:spcPts val="800"/>
              </a:spcAft>
              <a:buNone/>
            </a:pPr>
            <a:r>
              <a:rPr lang="es-ES" sz="1300" dirty="0">
                <a:effectLst/>
                <a:latin typeface="Calibri" panose="020F0502020204030204" pitchFamily="34" charset="0"/>
                <a:ea typeface="Calibri" panose="020F0502020204030204" pitchFamily="34" charset="0"/>
                <a:cs typeface="Calibri" panose="020F0502020204030204" pitchFamily="34" charset="0"/>
              </a:rPr>
              <a:t>El </a:t>
            </a:r>
            <a:r>
              <a:rPr lang="es-ES" sz="1300" b="1" dirty="0">
                <a:latin typeface="Calibri" panose="020F0502020204030204" pitchFamily="34" charset="0"/>
                <a:cs typeface="Calibri" panose="020F0502020204030204" pitchFamily="34" charset="0"/>
              </a:rPr>
              <a:t>11</a:t>
            </a:r>
            <a:r>
              <a:rPr lang="es-ES" sz="1300" dirty="0">
                <a:effectLst/>
                <a:latin typeface="Calibri" panose="020F0502020204030204" pitchFamily="34" charset="0"/>
                <a:ea typeface="Calibri" panose="020F0502020204030204" pitchFamily="34" charset="0"/>
                <a:cs typeface="Calibri" panose="020F0502020204030204" pitchFamily="34" charset="0"/>
              </a:rPr>
              <a:t> </a:t>
            </a:r>
            <a:r>
              <a:rPr lang="es-ES" sz="1300" b="1" dirty="0">
                <a:effectLst/>
                <a:latin typeface="Calibri" panose="020F0502020204030204" pitchFamily="34" charset="0"/>
                <a:ea typeface="Calibri" panose="020F0502020204030204" pitchFamily="34" charset="0"/>
                <a:cs typeface="Calibri" panose="020F0502020204030204" pitchFamily="34" charset="0"/>
              </a:rPr>
              <a:t>de noviembre </a:t>
            </a:r>
            <a:r>
              <a:rPr lang="es-ES" sz="1300" dirty="0">
                <a:effectLst/>
                <a:latin typeface="Calibri" panose="020F0502020204030204" pitchFamily="34" charset="0"/>
                <a:ea typeface="Calibri" panose="020F0502020204030204" pitchFamily="34" charset="0"/>
                <a:cs typeface="Calibri" panose="020F0502020204030204" pitchFamily="34" charset="0"/>
              </a:rPr>
              <a:t>se celebró la </a:t>
            </a:r>
            <a:r>
              <a:rPr lang="es-ES" sz="1300" b="1" dirty="0">
                <a:effectLst/>
                <a:latin typeface="Calibri" panose="020F0502020204030204" pitchFamily="34" charset="0"/>
                <a:ea typeface="Calibri" panose="020F0502020204030204" pitchFamily="34" charset="0"/>
                <a:cs typeface="Calibri" panose="020F0502020204030204" pitchFamily="34" charset="0"/>
              </a:rPr>
              <a:t>XXXI Reunión Anual</a:t>
            </a:r>
            <a:r>
              <a:rPr lang="es-ES" sz="1300" dirty="0">
                <a:effectLst/>
                <a:latin typeface="Calibri" panose="020F0502020204030204" pitchFamily="34" charset="0"/>
                <a:ea typeface="Calibri" panose="020F0502020204030204" pitchFamily="34" charset="0"/>
                <a:cs typeface="Calibri" panose="020F0502020204030204" pitchFamily="34" charset="0"/>
              </a:rPr>
              <a:t>, la bienvenida corrió a cargo de </a:t>
            </a:r>
            <a:r>
              <a:rPr lang="es-ES" sz="1300" b="1" dirty="0">
                <a:effectLst/>
                <a:latin typeface="Calibri" panose="020F0502020204030204" pitchFamily="34" charset="0"/>
                <a:ea typeface="Calibri" panose="020F0502020204030204" pitchFamily="34" charset="0"/>
                <a:cs typeface="Calibri" panose="020F0502020204030204" pitchFamily="34" charset="0"/>
              </a:rPr>
              <a:t>D. Emilio Mínguez</a:t>
            </a:r>
            <a:r>
              <a:rPr lang="es-ES" sz="1300" dirty="0">
                <a:effectLst/>
                <a:latin typeface="Calibri" panose="020F0502020204030204" pitchFamily="34" charset="0"/>
                <a:ea typeface="Calibri" panose="020F0502020204030204" pitchFamily="34" charset="0"/>
                <a:cs typeface="Calibri" panose="020F0502020204030204" pitchFamily="34" charset="0"/>
              </a:rPr>
              <a:t>, Presidente de la AIIM, la apertura por </a:t>
            </a:r>
            <a:r>
              <a:rPr lang="es-ES" sz="1300" b="1" dirty="0">
                <a:effectLst/>
                <a:latin typeface="Calibri" panose="020F0502020204030204" pitchFamily="34" charset="0"/>
                <a:ea typeface="Calibri" panose="020F0502020204030204" pitchFamily="34" charset="0"/>
                <a:cs typeface="Calibri" panose="020F0502020204030204" pitchFamily="34" charset="0"/>
              </a:rPr>
              <a:t>Dña. Blanca Losada</a:t>
            </a:r>
            <a:r>
              <a:rPr lang="es-ES" sz="1300" dirty="0">
                <a:effectLst/>
                <a:latin typeface="Calibri" panose="020F0502020204030204" pitchFamily="34" charset="0"/>
                <a:ea typeface="Calibri" panose="020F0502020204030204" pitchFamily="34" charset="0"/>
                <a:cs typeface="Calibri" panose="020F0502020204030204" pitchFamily="34" charset="0"/>
              </a:rPr>
              <a:t>, Presidenta de </a:t>
            </a:r>
            <a:r>
              <a:rPr lang="es-ES" sz="1300" dirty="0" err="1">
                <a:effectLst/>
                <a:latin typeface="Calibri" panose="020F0502020204030204" pitchFamily="34" charset="0"/>
                <a:ea typeface="Calibri" panose="020F0502020204030204" pitchFamily="34" charset="0"/>
                <a:cs typeface="Calibri" panose="020F0502020204030204" pitchFamily="34" charset="0"/>
              </a:rPr>
              <a:t>Fortia</a:t>
            </a:r>
            <a:r>
              <a:rPr lang="es-ES" sz="1300" dirty="0">
                <a:effectLst/>
                <a:latin typeface="Calibri" panose="020F0502020204030204" pitchFamily="34" charset="0"/>
                <a:ea typeface="Calibri" panose="020F0502020204030204" pitchFamily="34" charset="0"/>
                <a:cs typeface="Calibri" panose="020F0502020204030204" pitchFamily="34" charset="0"/>
              </a:rPr>
              <a:t> Energía y, la Conferencia Magistral corrió a cargo de </a:t>
            </a:r>
            <a:r>
              <a:rPr lang="es-ES" sz="1050" b="1" dirty="0">
                <a:effectLst/>
                <a:latin typeface="Oxygen" panose="02000503000000000000" pitchFamily="2" charset="0"/>
              </a:rPr>
              <a:t>D. Francisco Aparicio Izquierdo</a:t>
            </a:r>
            <a:r>
              <a:rPr lang="es-ES" sz="1050" dirty="0">
                <a:solidFill>
                  <a:srgbClr val="333333"/>
                </a:solidFill>
                <a:latin typeface="Oxygen" panose="02000503000000000000" pitchFamily="2" charset="0"/>
              </a:rPr>
              <a:t>. </a:t>
            </a:r>
            <a:r>
              <a:rPr lang="es-ES" sz="1050" b="0" dirty="0">
                <a:effectLst/>
                <a:latin typeface="Oxygen" panose="02000503000000000000" pitchFamily="2" charset="0"/>
              </a:rPr>
              <a:t>Presidente del </a:t>
            </a:r>
            <a:r>
              <a:rPr lang="es-ES" sz="1050" b="0" u="none" strike="noStrike" dirty="0">
                <a:effectLst/>
                <a:latin typeface="Oxygen" panose="02000503000000000000" pitchFamily="2" charset="0"/>
                <a:hlinkClick r:id="rId2">
                  <a:extLst>
                    <a:ext uri="{A12FA001-AC4F-418D-AE19-62706E023703}">
                      <ahyp:hlinkClr xmlns:ahyp="http://schemas.microsoft.com/office/drawing/2018/hyperlinkcolor" val="tx"/>
                    </a:ext>
                  </a:extLst>
                </a:hlinkClick>
              </a:rPr>
              <a:t>Instituto Universitario de Investigación del Automóvil</a:t>
            </a:r>
            <a:r>
              <a:rPr lang="es-ES" sz="1050" b="0" dirty="0">
                <a:effectLst/>
                <a:latin typeface="Oxygen" panose="02000503000000000000" pitchFamily="2" charset="0"/>
              </a:rPr>
              <a:t> (INSIA-UPM) Catedrático de Transportes de la E.T.S.I.I.</a:t>
            </a:r>
          </a:p>
          <a:p>
            <a:pPr marL="221615" indent="0" algn="just">
              <a:lnSpc>
                <a:spcPct val="107000"/>
              </a:lnSpc>
              <a:spcAft>
                <a:spcPts val="800"/>
              </a:spcAft>
              <a:buNone/>
            </a:pPr>
            <a:r>
              <a:rPr lang="es-ES" sz="1300" dirty="0">
                <a:effectLst/>
                <a:latin typeface="Calibri" panose="020F0502020204030204" pitchFamily="34" charset="0"/>
                <a:ea typeface="Calibri" panose="020F0502020204030204" pitchFamily="34" charset="0"/>
                <a:cs typeface="Calibri" panose="020F0502020204030204" pitchFamily="34" charset="0"/>
              </a:rPr>
              <a:t>cuyo título fue el siguiente: </a:t>
            </a:r>
          </a:p>
          <a:p>
            <a:pPr marL="221615" indent="0" algn="ctr">
              <a:lnSpc>
                <a:spcPct val="107000"/>
              </a:lnSpc>
              <a:spcAft>
                <a:spcPts val="800"/>
              </a:spcAft>
              <a:buNone/>
            </a:pPr>
            <a:r>
              <a:rPr lang="es-ES" sz="1050" b="1" i="0" dirty="0">
                <a:solidFill>
                  <a:srgbClr val="800080"/>
                </a:solidFill>
                <a:effectLst/>
                <a:latin typeface="Oxygen" panose="02000503000000000000" pitchFamily="2" charset="0"/>
              </a:rPr>
              <a:t>“LA ESCUELA DE INGENIEROS INDUSTRIALES DE MADRID.</a:t>
            </a:r>
            <a:endParaRPr lang="es-ES" sz="1050" dirty="0">
              <a:solidFill>
                <a:srgbClr val="333333"/>
              </a:solidFill>
              <a:latin typeface="Oxygen" panose="02000503000000000000" pitchFamily="2" charset="0"/>
            </a:endParaRPr>
          </a:p>
          <a:p>
            <a:pPr marL="221615" indent="0" algn="ctr">
              <a:lnSpc>
                <a:spcPct val="107000"/>
              </a:lnSpc>
              <a:spcAft>
                <a:spcPts val="800"/>
              </a:spcAft>
              <a:buNone/>
            </a:pPr>
            <a:r>
              <a:rPr lang="es-ES" sz="1050" b="1" i="0" dirty="0">
                <a:solidFill>
                  <a:srgbClr val="800080"/>
                </a:solidFill>
                <a:effectLst/>
                <a:latin typeface="Oxygen" panose="02000503000000000000" pitchFamily="2" charset="0"/>
              </a:rPr>
              <a:t>Un importante capítulo de su intrahistoria (1950-2000)”</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221615" indent="0" algn="just">
              <a:lnSpc>
                <a:spcPct val="107000"/>
              </a:lnSpc>
              <a:spcAft>
                <a:spcPts val="800"/>
              </a:spcAft>
              <a:buNone/>
            </a:pP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221615" indent="0" algn="just">
              <a:lnSpc>
                <a:spcPct val="107000"/>
              </a:lnSpc>
              <a:spcAft>
                <a:spcPts val="800"/>
              </a:spcAft>
              <a:buNone/>
            </a:pPr>
            <a:r>
              <a:rPr lang="es-ES" sz="1300" dirty="0">
                <a:effectLst/>
                <a:latin typeface="Calibri" panose="020F0502020204030204" pitchFamily="34" charset="0"/>
                <a:ea typeface="Calibri" panose="020F0502020204030204" pitchFamily="34" charset="0"/>
                <a:cs typeface="Calibri" panose="020F0502020204030204" pitchFamily="34" charset="0"/>
              </a:rPr>
              <a:t>Clausuró el acto</a:t>
            </a:r>
            <a:r>
              <a:rPr lang="es-ES" sz="1300" b="1" dirty="0">
                <a:effectLst/>
                <a:latin typeface="Calibri" panose="020F0502020204030204" pitchFamily="34" charset="0"/>
                <a:ea typeface="Calibri" panose="020F0502020204030204" pitchFamily="34" charset="0"/>
                <a:cs typeface="Calibri" panose="020F0502020204030204" pitchFamily="34" charset="0"/>
              </a:rPr>
              <a:t> D. Fabián Torres, </a:t>
            </a:r>
            <a:r>
              <a:rPr lang="es-ES" sz="1300" dirty="0">
                <a:effectLst/>
                <a:latin typeface="Calibri" panose="020F0502020204030204" pitchFamily="34" charset="0"/>
                <a:ea typeface="Calibri" panose="020F0502020204030204" pitchFamily="34" charset="0"/>
                <a:cs typeface="Calibri" panose="020F0502020204030204" pitchFamily="34" charset="0"/>
              </a:rPr>
              <a:t>Decano del COIIM.</a:t>
            </a:r>
          </a:p>
          <a:p>
            <a:pPr marL="0" indent="0">
              <a:buNone/>
            </a:pPr>
            <a:r>
              <a:rPr lang="es-ES" sz="1300" dirty="0">
                <a:latin typeface="Calibri" panose="020F0502020204030204" pitchFamily="34" charset="0"/>
                <a:cs typeface="Calibri" panose="020F0502020204030204" pitchFamily="34" charset="0"/>
              </a:rPr>
              <a:t>      El acto finalizó con la entrega de premios de los concursos realizados en 2024, y la inauguración de la exposición de pintura y fotografía</a:t>
            </a:r>
          </a:p>
          <a:p>
            <a:endParaRPr lang="es-ES" dirty="0"/>
          </a:p>
        </p:txBody>
      </p:sp>
      <p:pic>
        <p:nvPicPr>
          <p:cNvPr id="5" name="Imagen 4">
            <a:extLst>
              <a:ext uri="{FF2B5EF4-FFF2-40B4-BE49-F238E27FC236}">
                <a16:creationId xmlns:a16="http://schemas.microsoft.com/office/drawing/2014/main" id="{BE89FFE6-FAC0-EF70-79A8-D7A0067CACFE}"/>
              </a:ext>
            </a:extLst>
          </p:cNvPr>
          <p:cNvPicPr>
            <a:picLocks noChangeAspect="1"/>
          </p:cNvPicPr>
          <p:nvPr/>
        </p:nvPicPr>
        <p:blipFill>
          <a:blip r:embed="rId3"/>
          <a:stretch>
            <a:fillRect/>
          </a:stretch>
        </p:blipFill>
        <p:spPr>
          <a:xfrm>
            <a:off x="1902240" y="2676188"/>
            <a:ext cx="2131831" cy="1200487"/>
          </a:xfrm>
          <a:prstGeom prst="rect">
            <a:avLst/>
          </a:prstGeom>
        </p:spPr>
      </p:pic>
      <p:pic>
        <p:nvPicPr>
          <p:cNvPr id="6" name="Imagen 5" descr="Sitio web&#10;&#10;Descripción generada automáticamente">
            <a:extLst>
              <a:ext uri="{FF2B5EF4-FFF2-40B4-BE49-F238E27FC236}">
                <a16:creationId xmlns:a16="http://schemas.microsoft.com/office/drawing/2014/main" id="{F1584AA1-455E-D3F4-5A63-E66C589CB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927" y="4896643"/>
            <a:ext cx="1695450" cy="1271588"/>
          </a:xfrm>
          <a:prstGeom prst="rect">
            <a:avLst/>
          </a:prstGeom>
        </p:spPr>
      </p:pic>
      <p:pic>
        <p:nvPicPr>
          <p:cNvPr id="8" name="Imagen 7" descr="Un grupo de personas sentadas en una tienda&#10;&#10;Descripción generada automáticamente con confianza media">
            <a:extLst>
              <a:ext uri="{FF2B5EF4-FFF2-40B4-BE49-F238E27FC236}">
                <a16:creationId xmlns:a16="http://schemas.microsoft.com/office/drawing/2014/main" id="{889E8AF9-3385-682C-3805-EEB8CA20F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9051" y="4896643"/>
            <a:ext cx="1695450" cy="1271588"/>
          </a:xfrm>
          <a:prstGeom prst="rect">
            <a:avLst/>
          </a:prstGeom>
        </p:spPr>
      </p:pic>
      <p:pic>
        <p:nvPicPr>
          <p:cNvPr id="10" name="Imagen 9" descr="Un grupo de personas de pie&#10;&#10;Descripción generada automáticamente">
            <a:extLst>
              <a:ext uri="{FF2B5EF4-FFF2-40B4-BE49-F238E27FC236}">
                <a16:creationId xmlns:a16="http://schemas.microsoft.com/office/drawing/2014/main" id="{E8DD4835-60FE-B26E-4160-5DC1977B5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175" y="4896643"/>
            <a:ext cx="1695450" cy="1271588"/>
          </a:xfrm>
          <a:prstGeom prst="rect">
            <a:avLst/>
          </a:prstGeom>
        </p:spPr>
      </p:pic>
      <p:pic>
        <p:nvPicPr>
          <p:cNvPr id="12" name="Imagen 11" descr="Un grupo de personas de pie&#10;&#10;Descripción generada automáticamente">
            <a:extLst>
              <a:ext uri="{FF2B5EF4-FFF2-40B4-BE49-F238E27FC236}">
                <a16:creationId xmlns:a16="http://schemas.microsoft.com/office/drawing/2014/main" id="{46A92F71-E7F6-EB25-EBFD-C55C3EF92B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5299" y="4896643"/>
            <a:ext cx="1695451" cy="1271588"/>
          </a:xfrm>
          <a:prstGeom prst="rect">
            <a:avLst/>
          </a:prstGeom>
        </p:spPr>
      </p:pic>
    </p:spTree>
    <p:extLst>
      <p:ext uri="{BB962C8B-B14F-4D97-AF65-F5344CB8AC3E}">
        <p14:creationId xmlns:p14="http://schemas.microsoft.com/office/powerpoint/2010/main" val="318036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EB1E0-8FC9-938D-1BCB-CD6D233B1F9B}"/>
              </a:ext>
            </a:extLst>
          </p:cNvPr>
          <p:cNvSpPr>
            <a:spLocks noGrp="1"/>
          </p:cNvSpPr>
          <p:nvPr>
            <p:ph type="title"/>
          </p:nvPr>
        </p:nvSpPr>
        <p:spPr>
          <a:xfrm>
            <a:off x="838200" y="93521"/>
            <a:ext cx="10515600" cy="1325563"/>
          </a:xfrm>
        </p:spPr>
        <p:txBody>
          <a:bodyPr/>
          <a:lstStyle/>
          <a:p>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   Premios y Publicaciones</a:t>
            </a:r>
            <a:br>
              <a:rPr lang="es-ES" sz="28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826B71C0-8CB7-504E-9FF6-B2105834B48E}"/>
              </a:ext>
            </a:extLst>
          </p:cNvPr>
          <p:cNvSpPr>
            <a:spLocks noGrp="1"/>
          </p:cNvSpPr>
          <p:nvPr>
            <p:ph idx="1"/>
          </p:nvPr>
        </p:nvSpPr>
        <p:spPr>
          <a:xfrm>
            <a:off x="720505" y="568978"/>
            <a:ext cx="10515600" cy="4351338"/>
          </a:xfrm>
        </p:spPr>
        <p:txBody>
          <a:bodyPr/>
          <a:lstStyle/>
          <a:p>
            <a:pPr marR="180340" indent="0">
              <a:lnSpc>
                <a:spcPct val="107000"/>
              </a:lnSpc>
              <a:spcAft>
                <a:spcPts val="1200"/>
              </a:spcAft>
              <a:buNone/>
            </a:pPr>
            <a:r>
              <a:rPr lang="es-E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6.1   </a:t>
            </a:r>
            <a:r>
              <a:rPr lang="es-ES"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Poesía y Relatos “Ingeniero Industrial Juan José Scala </a:t>
            </a:r>
            <a:r>
              <a:rPr lang="es-ES" sz="12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Estalella</a:t>
            </a:r>
            <a:endParaRPr lang="es-ES" sz="1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_tradnl" sz="11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37C6025E-2BEF-1CE1-82E0-C033F59F933C}"/>
              </a:ext>
            </a:extLst>
          </p:cNvPr>
          <p:cNvPicPr>
            <a:picLocks noChangeAspect="1"/>
          </p:cNvPicPr>
          <p:nvPr/>
        </p:nvPicPr>
        <p:blipFill>
          <a:blip r:embed="rId2"/>
          <a:stretch>
            <a:fillRect/>
          </a:stretch>
        </p:blipFill>
        <p:spPr>
          <a:xfrm>
            <a:off x="955895" y="1419084"/>
            <a:ext cx="4605490" cy="4524868"/>
          </a:xfrm>
          <a:prstGeom prst="rect">
            <a:avLst/>
          </a:prstGeom>
        </p:spPr>
      </p:pic>
      <p:pic>
        <p:nvPicPr>
          <p:cNvPr id="10" name="Imagen 9">
            <a:extLst>
              <a:ext uri="{FF2B5EF4-FFF2-40B4-BE49-F238E27FC236}">
                <a16:creationId xmlns:a16="http://schemas.microsoft.com/office/drawing/2014/main" id="{7ED53474-23EB-8233-6CAE-F1000D3D0FC1}"/>
              </a:ext>
            </a:extLst>
          </p:cNvPr>
          <p:cNvPicPr>
            <a:picLocks noChangeAspect="1"/>
          </p:cNvPicPr>
          <p:nvPr/>
        </p:nvPicPr>
        <p:blipFill>
          <a:blip r:embed="rId3"/>
          <a:stretch>
            <a:fillRect/>
          </a:stretch>
        </p:blipFill>
        <p:spPr>
          <a:xfrm>
            <a:off x="6494045" y="1419084"/>
            <a:ext cx="4800908" cy="4524868"/>
          </a:xfrm>
          <a:prstGeom prst="rect">
            <a:avLst/>
          </a:prstGeom>
        </p:spPr>
      </p:pic>
    </p:spTree>
    <p:extLst>
      <p:ext uri="{BB962C8B-B14F-4D97-AF65-F5344CB8AC3E}">
        <p14:creationId xmlns:p14="http://schemas.microsoft.com/office/powerpoint/2010/main" val="3992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662A3-3FFA-2DD3-9CBD-4619FF5D8631}"/>
              </a:ext>
            </a:extLst>
          </p:cNvPr>
          <p:cNvSpPr>
            <a:spLocks noGrp="1"/>
          </p:cNvSpPr>
          <p:nvPr>
            <p:ph type="title"/>
          </p:nvPr>
        </p:nvSpPr>
        <p:spPr>
          <a:xfrm>
            <a:off x="729559" y="108642"/>
            <a:ext cx="10515600" cy="1325563"/>
          </a:xfrm>
        </p:spPr>
        <p:txBody>
          <a:bodyPr>
            <a:normAutofit/>
          </a:bodyPr>
          <a:lstStyle/>
          <a:p>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6.2   Libro del Ingeniero “Ingeniero Rodolfo Benito Samaniego”</a:t>
            </a:r>
            <a:br>
              <a:rPr lang="es-ES" sz="36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AA4421EF-4DAA-404B-3B5C-D2F4F84BF12E}"/>
              </a:ext>
            </a:extLst>
          </p:cNvPr>
          <p:cNvSpPr>
            <a:spLocks noGrp="1"/>
          </p:cNvSpPr>
          <p:nvPr>
            <p:ph idx="1"/>
          </p:nvPr>
        </p:nvSpPr>
        <p:spPr>
          <a:xfrm>
            <a:off x="508502" y="672615"/>
            <a:ext cx="10515600" cy="3058876"/>
          </a:xfrm>
        </p:spPr>
        <p:txBody>
          <a:bodyPr>
            <a:normAutofit fontScale="25000" lnSpcReduction="20000"/>
          </a:bodyPr>
          <a:lstStyle/>
          <a:p>
            <a:pPr marR="179705" indent="0" algn="ctr">
              <a:lnSpc>
                <a:spcPct val="107000"/>
              </a:lnSpc>
              <a:spcAft>
                <a:spcPts val="1200"/>
              </a:spcAft>
              <a:buNone/>
            </a:pPr>
            <a:r>
              <a:rPr lang="es-ES" sz="1200" dirty="0">
                <a:effectLst/>
                <a:latin typeface="Calibri" panose="020F0502020204030204" pitchFamily="34" charset="0"/>
                <a:ea typeface="Calibri" panose="020F0502020204030204" pitchFamily="34" charset="0"/>
                <a:cs typeface="Calibri" panose="020F0502020204030204" pitchFamily="34" charset="0"/>
              </a:rPr>
              <a:t>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r>
              <a:rPr lang="es-ES" sz="4400" b="1" dirty="0">
                <a:latin typeface="Calibri" panose="020F0502020204030204" pitchFamily="34" charset="0"/>
                <a:ea typeface="Calibri" panose="020F0502020204030204" pitchFamily="34" charset="0"/>
                <a:cs typeface="Calibri" panose="020F0502020204030204" pitchFamily="34" charset="0"/>
              </a:rPr>
              <a:t>		</a:t>
            </a:r>
            <a:endParaRPr lang="es-ES" sz="4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r>
              <a:rPr lang="es-ES" sz="4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15000"/>
              </a:lnSpc>
              <a:spcAft>
                <a:spcPts val="800"/>
              </a:spcAft>
              <a:buNone/>
            </a:pPr>
            <a:endParaRPr lang="es-ES" sz="45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5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4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450850" indent="0" algn="just">
              <a:lnSpc>
                <a:spcPct val="150000"/>
              </a:lnSpc>
              <a:spcBef>
                <a:spcPts val="0"/>
              </a:spcBef>
              <a:buNone/>
            </a:pPr>
            <a:endParaRPr lang="es-ES" sz="44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800"/>
              </a:spcAft>
              <a:buNone/>
            </a:pPr>
            <a:br>
              <a:rPr lang="es-ES" sz="4400" b="1" dirty="0">
                <a:solidFill>
                  <a:srgbClr val="0070C0"/>
                </a:solidFill>
                <a:latin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s-ES" sz="1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1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1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74E2945C-BB29-8D29-4AAF-C148616120A4}"/>
              </a:ext>
            </a:extLst>
          </p:cNvPr>
          <p:cNvPicPr>
            <a:picLocks noChangeAspect="1"/>
          </p:cNvPicPr>
          <p:nvPr/>
        </p:nvPicPr>
        <p:blipFill>
          <a:blip r:embed="rId2"/>
          <a:stretch>
            <a:fillRect/>
          </a:stretch>
        </p:blipFill>
        <p:spPr>
          <a:xfrm>
            <a:off x="1093249" y="1152777"/>
            <a:ext cx="7860627" cy="4846305"/>
          </a:xfrm>
          <a:prstGeom prst="rect">
            <a:avLst/>
          </a:prstGeom>
        </p:spPr>
      </p:pic>
    </p:spTree>
    <p:extLst>
      <p:ext uri="{BB962C8B-B14F-4D97-AF65-F5344CB8AC3E}">
        <p14:creationId xmlns:p14="http://schemas.microsoft.com/office/powerpoint/2010/main" val="365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75DF6-790F-AD3B-A669-1D44C7017C5E}"/>
              </a:ext>
            </a:extLst>
          </p:cNvPr>
          <p:cNvSpPr>
            <a:spLocks noGrp="1"/>
          </p:cNvSpPr>
          <p:nvPr>
            <p:ph type="title"/>
          </p:nvPr>
        </p:nvSpPr>
        <p:spPr>
          <a:xfrm>
            <a:off x="838200" y="365126"/>
            <a:ext cx="10515600" cy="315912"/>
          </a:xfrm>
        </p:spPr>
        <p:txBody>
          <a:bodyPr>
            <a:normAutofit fontScale="90000"/>
          </a:bodyPr>
          <a:lstStyle/>
          <a:p>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6.3 Pintura “Ingeniero Saturnino </a:t>
            </a:r>
            <a:r>
              <a:rPr lang="es-ES" sz="18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Acitores</a:t>
            </a:r>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y </a:t>
            </a:r>
            <a:r>
              <a:rPr lang="es-ES" sz="1800" b="1" dirty="0">
                <a:solidFill>
                  <a:srgbClr val="0070C0"/>
                </a:solidFill>
                <a:latin typeface="Calibri" panose="020F0502020204030204" pitchFamily="34" charset="0"/>
                <a:cs typeface="Calibri" panose="020F0502020204030204" pitchFamily="34" charset="0"/>
              </a:rPr>
              <a:t>Fotografía “Ingeniero Ramón González de </a:t>
            </a:r>
            <a:r>
              <a:rPr lang="es-ES" sz="1800" b="1" dirty="0" err="1">
                <a:solidFill>
                  <a:srgbClr val="0070C0"/>
                </a:solidFill>
                <a:latin typeface="Calibri" panose="020F0502020204030204" pitchFamily="34" charset="0"/>
                <a:cs typeface="Calibri" panose="020F0502020204030204" pitchFamily="34" charset="0"/>
              </a:rPr>
              <a:t>Amezúa</a:t>
            </a:r>
            <a:r>
              <a:rPr lang="es-ES" sz="1800" b="1" dirty="0">
                <a:solidFill>
                  <a:srgbClr val="0070C0"/>
                </a:solidFill>
                <a:latin typeface="Calibri" panose="020F0502020204030204" pitchFamily="34" charset="0"/>
                <a:cs typeface="Calibri" panose="020F0502020204030204" pitchFamily="34" charset="0"/>
              </a:rPr>
              <a:t>”</a:t>
            </a:r>
            <a:endParaRPr lang="es-ES" sz="1800" dirty="0"/>
          </a:p>
        </p:txBody>
      </p:sp>
      <p:sp>
        <p:nvSpPr>
          <p:cNvPr id="4" name="Marcador de contenido 2">
            <a:extLst>
              <a:ext uri="{FF2B5EF4-FFF2-40B4-BE49-F238E27FC236}">
                <a16:creationId xmlns:a16="http://schemas.microsoft.com/office/drawing/2014/main" id="{CD5F747F-428C-BAB0-0850-5DA10297A55F}"/>
              </a:ext>
            </a:extLst>
          </p:cNvPr>
          <p:cNvSpPr>
            <a:spLocks noGrp="1"/>
          </p:cNvSpPr>
          <p:nvPr>
            <p:ph idx="1"/>
          </p:nvPr>
        </p:nvSpPr>
        <p:spPr>
          <a:xfrm>
            <a:off x="376473" y="902171"/>
            <a:ext cx="10515600" cy="5761179"/>
          </a:xfrm>
        </p:spPr>
        <p:txBody>
          <a:bodyPr>
            <a:normAutofit/>
          </a:bodyPr>
          <a:lstStyle/>
          <a:p>
            <a:pPr marL="540385" indent="0" algn="just">
              <a:lnSpc>
                <a:spcPct val="150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El </a:t>
            </a:r>
            <a:r>
              <a:rPr lang="es-ES" sz="1200" b="1" dirty="0">
                <a:effectLst/>
                <a:latin typeface="Calibri" panose="020F0502020204030204" pitchFamily="34" charset="0"/>
                <a:ea typeface="Calibri" panose="020F0502020204030204" pitchFamily="34" charset="0"/>
                <a:cs typeface="Calibri" panose="020F0502020204030204" pitchFamily="34" charset="0"/>
              </a:rPr>
              <a:t>30 de octubre</a:t>
            </a:r>
            <a:r>
              <a:rPr lang="es-ES" sz="1200" dirty="0">
                <a:effectLst/>
                <a:latin typeface="Calibri" panose="020F0502020204030204" pitchFamily="34" charset="0"/>
                <a:ea typeface="Calibri" panose="020F0502020204030204" pitchFamily="34" charset="0"/>
                <a:cs typeface="Calibri" panose="020F0502020204030204" pitchFamily="34" charset="0"/>
              </a:rPr>
              <a:t> d</a:t>
            </a:r>
            <a:r>
              <a:rPr lang="es-ES" sz="1200" b="1" dirty="0">
                <a:effectLst/>
                <a:latin typeface="Calibri" panose="020F0502020204030204" pitchFamily="34" charset="0"/>
                <a:ea typeface="Calibri" panose="020F0502020204030204" pitchFamily="34" charset="0"/>
                <a:cs typeface="Calibri" panose="020F0502020204030204" pitchFamily="34" charset="0"/>
              </a:rPr>
              <a:t>e 2023</a:t>
            </a:r>
            <a:r>
              <a:rPr lang="es-ES" sz="1200" dirty="0">
                <a:effectLst/>
                <a:latin typeface="Calibri" panose="020F0502020204030204" pitchFamily="34" charset="0"/>
                <a:ea typeface="Calibri" panose="020F0502020204030204" pitchFamily="34" charset="0"/>
                <a:cs typeface="Calibri" panose="020F0502020204030204" pitchFamily="34" charset="0"/>
              </a:rPr>
              <a:t> se reunió el jurado para fallar los </a:t>
            </a:r>
            <a:r>
              <a:rPr lang="es-ES" sz="1200" b="1" dirty="0">
                <a:effectLst/>
                <a:latin typeface="Calibri" panose="020F0502020204030204" pitchFamily="34" charset="0"/>
                <a:ea typeface="Calibri" panose="020F0502020204030204" pitchFamily="34" charset="0"/>
                <a:cs typeface="Calibri" panose="020F0502020204030204" pitchFamily="34" charset="0"/>
              </a:rPr>
              <a:t>XIV PREMIOS DE PINTURA Y FOTOGRAFÍA</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450850" indent="0">
              <a:lnSpc>
                <a:spcPct val="150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   Se presentaron un total de 14 pinturas y fotografías (6 industriales y 11 libres)</a:t>
            </a:r>
          </a:p>
          <a:p>
            <a:pPr marL="450850" indent="0" algn="just">
              <a:lnSpc>
                <a:spcPct val="150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a:t>
            </a:r>
          </a:p>
          <a:p>
            <a:pPr marL="450850" indent="0" algn="just">
              <a:lnSpc>
                <a:spcPct val="150000"/>
              </a:lnSpc>
              <a:spcBef>
                <a:spcPts val="0"/>
              </a:spcBef>
              <a:buNone/>
            </a:pPr>
            <a:r>
              <a:rPr lang="es-ES" sz="1200" b="1" dirty="0">
                <a:latin typeface="Calibri" panose="020F0502020204030204" pitchFamily="34" charset="0"/>
                <a:ea typeface="Calibri" panose="020F0502020204030204" pitchFamily="34" charset="0"/>
                <a:cs typeface="Calibri" panose="020F0502020204030204" pitchFamily="34" charset="0"/>
              </a:rPr>
              <a:t>   </a:t>
            </a:r>
            <a:br>
              <a:rPr lang="es-ES" sz="1200" b="1" dirty="0">
                <a:solidFill>
                  <a:srgbClr val="0070C0"/>
                </a:solidFill>
                <a:latin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s-ES" sz="1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11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endParaRPr lang="es-ES" sz="1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Marcador de contenido 10">
            <a:extLst>
              <a:ext uri="{FF2B5EF4-FFF2-40B4-BE49-F238E27FC236}">
                <a16:creationId xmlns:a16="http://schemas.microsoft.com/office/drawing/2014/main" id="{85211605-1FAF-E2FC-02D5-83CE2D633358}"/>
              </a:ext>
            </a:extLst>
          </p:cNvPr>
          <p:cNvPicPr>
            <a:picLocks noChangeAspect="1"/>
          </p:cNvPicPr>
          <p:nvPr/>
        </p:nvPicPr>
        <p:blipFill>
          <a:blip r:embed="rId2"/>
          <a:stretch>
            <a:fillRect/>
          </a:stretch>
        </p:blipFill>
        <p:spPr>
          <a:xfrm>
            <a:off x="761949" y="1667499"/>
            <a:ext cx="4335152" cy="4825374"/>
          </a:xfrm>
          <a:prstGeom prst="rect">
            <a:avLst/>
          </a:prstGeom>
        </p:spPr>
      </p:pic>
      <p:pic>
        <p:nvPicPr>
          <p:cNvPr id="6" name="Imagen 5">
            <a:extLst>
              <a:ext uri="{FF2B5EF4-FFF2-40B4-BE49-F238E27FC236}">
                <a16:creationId xmlns:a16="http://schemas.microsoft.com/office/drawing/2014/main" id="{B28CB94B-243B-1CFC-C38D-CE15C5422811}"/>
              </a:ext>
            </a:extLst>
          </p:cNvPr>
          <p:cNvPicPr>
            <a:picLocks noChangeAspect="1"/>
          </p:cNvPicPr>
          <p:nvPr/>
        </p:nvPicPr>
        <p:blipFill>
          <a:blip r:embed="rId3"/>
          <a:stretch>
            <a:fillRect/>
          </a:stretch>
        </p:blipFill>
        <p:spPr>
          <a:xfrm>
            <a:off x="6647221" y="1667499"/>
            <a:ext cx="4244851" cy="4845320"/>
          </a:xfrm>
          <a:prstGeom prst="rect">
            <a:avLst/>
          </a:prstGeom>
        </p:spPr>
      </p:pic>
    </p:spTree>
    <p:extLst>
      <p:ext uri="{BB962C8B-B14F-4D97-AF65-F5344CB8AC3E}">
        <p14:creationId xmlns:p14="http://schemas.microsoft.com/office/powerpoint/2010/main" val="220292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BA72E793-716D-4118-1957-71BBB58BEE9C}"/>
              </a:ext>
            </a:extLst>
          </p:cNvPr>
          <p:cNvSpPr txBox="1">
            <a:spLocks noGrp="1"/>
          </p:cNvSpPr>
          <p:nvPr>
            <p:ph idx="1"/>
          </p:nvPr>
        </p:nvSpPr>
        <p:spPr>
          <a:xfrm>
            <a:off x="539435" y="277483"/>
            <a:ext cx="10515600" cy="722377"/>
          </a:xfrm>
          <a:prstGeom prst="rect">
            <a:avLst/>
          </a:prstGeom>
          <a:noFill/>
        </p:spPr>
        <p:txBody>
          <a:bodyPr wrap="square">
            <a:spAutoFit/>
          </a:bodyPr>
          <a:lstStyle/>
          <a:p>
            <a:pPr marL="0" marR="179705" indent="0" algn="just">
              <a:lnSpc>
                <a:spcPct val="115000"/>
              </a:lnSpc>
              <a:buNone/>
            </a:pPr>
            <a:r>
              <a:rPr lang="es-ES" sz="1800" b="1" dirty="0">
                <a:solidFill>
                  <a:srgbClr val="0070C0"/>
                </a:solidFill>
                <a:effectLst/>
                <a:latin typeface="Calibri" panose="020F0502020204030204" pitchFamily="34" charset="0"/>
                <a:ea typeface="Calibri" panose="020F0502020204030204" pitchFamily="34" charset="0"/>
                <a:cs typeface="CIDFont+F2"/>
              </a:rPr>
              <a:t>6.4.</a:t>
            </a:r>
            <a:r>
              <a:rPr lang="es-E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Trabajo de Fin de Máster</a:t>
            </a:r>
            <a:r>
              <a:rPr lang="es-ES" sz="1800" b="1" dirty="0">
                <a:solidFill>
                  <a:srgbClr val="0070C0"/>
                </a:solidFill>
                <a:effectLst/>
                <a:latin typeface="Calibri" panose="020F0502020204030204" pitchFamily="34" charset="0"/>
                <a:ea typeface="Calibri" panose="020F0502020204030204" pitchFamily="34" charset="0"/>
                <a:cs typeface="CIDFont+F2"/>
              </a:rPr>
              <a:t> </a:t>
            </a:r>
            <a:r>
              <a:rPr lang="es-ES" sz="1800" b="1" kern="1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“Fundación Rodolfo Benito Samaniego”</a:t>
            </a:r>
            <a:r>
              <a:rPr lang="es-E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1">
            <a:extLst>
              <a:ext uri="{FF2B5EF4-FFF2-40B4-BE49-F238E27FC236}">
                <a16:creationId xmlns:a16="http://schemas.microsoft.com/office/drawing/2014/main" id="{88A2578A-AD25-AAE7-5741-18C8431CC619}"/>
              </a:ext>
            </a:extLst>
          </p:cNvPr>
          <p:cNvSpPr>
            <a:spLocks noChangeArrowheads="1"/>
          </p:cNvSpPr>
          <p:nvPr/>
        </p:nvSpPr>
        <p:spPr bwMode="auto">
          <a:xfrm>
            <a:off x="539435" y="1466924"/>
            <a:ext cx="10515600"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 emitió el fallo del Concurso XX edición Premios “Fundación Rodolfo Benito Samaniego”, organizado por el Colegio Oficial y la Asociación de Ingenieros Industriales de Madrid, en colaboración con la Fundación Rodolfo Benito Samaniego. E</a:t>
            </a:r>
            <a:r>
              <a:rPr kumimoji="0" lang="es-ES" altLang="zh-CN"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      de 2024, se reunió el Jurado establecido en las Bases de la Convocatoria, presidido por nuestro Presidente Don Emilio Mínguez, y con asistencia del resto de miembros del jurado, y que, una vez vistos los trabajos presentados, procedió a emitir el fallo correspondiente, con el resultado que a continuación se señala:</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1º Premio  “                                                      ”</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Autor:</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Accesit</a:t>
            </a:r>
            <a:r>
              <a:rPr kumimoji="0" lang="es-E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Autor:</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a:ln>
                  <a:noFill/>
                </a:ln>
                <a:solidFill>
                  <a:schemeClr val="tx1"/>
                </a:solidFill>
                <a:effectLst/>
                <a:latin typeface="Calibri" panose="020F0502020204030204" pitchFamily="34" charset="0"/>
                <a:ea typeface="Lucida Sans Unicode" panose="020B0602030504020204" pitchFamily="34" charset="0"/>
                <a:cs typeface="Calibri" panose="020F0502020204030204" pitchFamily="34" charset="0"/>
              </a:rPr>
              <a:t>	</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err="1">
                <a:ln>
                  <a:noFill/>
                </a:ln>
                <a:solidFill>
                  <a:schemeClr val="tx1"/>
                </a:solidFill>
                <a:effectLst/>
                <a:latin typeface="Calibri" panose="020F0502020204030204" pitchFamily="34" charset="0"/>
                <a:ea typeface="Lucida Sans Unicode" panose="020B0602030504020204" pitchFamily="34" charset="0"/>
                <a:cs typeface="Calibri" panose="020F0502020204030204" pitchFamily="34" charset="0"/>
              </a:rPr>
              <a:t>Accesit</a:t>
            </a:r>
            <a:r>
              <a:rPr kumimoji="0" lang="es-ES" altLang="zh-CN" sz="1100" b="0" i="0" u="none" strike="noStrike" cap="none" normalizeH="0" baseline="0" dirty="0">
                <a:ln>
                  <a:noFill/>
                </a:ln>
                <a:solidFill>
                  <a:schemeClr val="tx1"/>
                </a:solidFill>
                <a:effectLst/>
                <a:latin typeface="Calibri" panose="020F0502020204030204" pitchFamily="34" charset="0"/>
                <a:ea typeface="Lucida Sans Unicode" panose="020B0602030504020204" pitchFamily="34" charset="0"/>
                <a:cs typeface="Calibri" panose="020F0502020204030204" pitchFamily="34" charset="0"/>
              </a:rPr>
              <a:t>           </a:t>
            </a:r>
            <a:r>
              <a:rPr kumimoji="0" lang="es-E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Autor:</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zh-CN"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entrega de premios del Concurso XVIII edición Premios “Fundación Rodolfo Benito Samaniego”, organizado por el Colegio Oficial y la Asociación de Ingenieros Industriales de Madrid, en colaboración con la Fundación Rodolfo Benito Samaniego. Fue el día 10 de marzo de 2023 en solemne Acto celebrado en el Paraninfo de la Universidad Complutense de Alcalá de Henares, al que asistieron como representantes de la JD de AIIM, Inés Gallego y Luis </a:t>
            </a:r>
            <a:r>
              <a:rPr kumimoji="0" lang="es-ES" altLang="zh-CN"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Gonzalez</a:t>
            </a:r>
            <a:r>
              <a:rPr kumimoji="0" lang="es-ES" altLang="zh-CN"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Villa, además de otros miembros de la AIIM.</a:t>
            </a:r>
            <a:endParaRPr kumimoji="0" lang="es-ES" altLang="zh-CN"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dirty="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014AF920-46F4-CAB4-C7E7-3213171EADEA}"/>
              </a:ext>
            </a:extLst>
          </p:cNvPr>
          <p:cNvSpPr>
            <a:spLocks noChangeArrowheads="1"/>
          </p:cNvSpPr>
          <p:nvPr/>
        </p:nvSpPr>
        <p:spPr bwMode="auto">
          <a:xfrm flipV="1">
            <a:off x="0" y="3190097"/>
            <a:ext cx="10515600"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421651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C1DD5-90B8-E22B-F07A-E720F453867B}"/>
              </a:ext>
            </a:extLst>
          </p:cNvPr>
          <p:cNvSpPr>
            <a:spLocks noGrp="1"/>
          </p:cNvSpPr>
          <p:nvPr>
            <p:ph type="title"/>
          </p:nvPr>
        </p:nvSpPr>
        <p:spPr>
          <a:xfrm>
            <a:off x="615636" y="361636"/>
            <a:ext cx="10738164" cy="965734"/>
          </a:xfrm>
        </p:spPr>
        <p:txBody>
          <a:bodyPr>
            <a:normAutofit fontScale="90000"/>
          </a:bodyPr>
          <a:lstStyle/>
          <a:p>
            <a:r>
              <a:rPr lang="es-E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   Cursos de Formación</a:t>
            </a:r>
            <a:b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b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7.1 Culturales</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4" name="Rectangle 2">
            <a:extLst>
              <a:ext uri="{FF2B5EF4-FFF2-40B4-BE49-F238E27FC236}">
                <a16:creationId xmlns:a16="http://schemas.microsoft.com/office/drawing/2014/main" id="{D796330A-70F6-16CB-B7DF-A96ABE22C626}"/>
              </a:ext>
            </a:extLst>
          </p:cNvPr>
          <p:cNvSpPr>
            <a:spLocks noChangeArrowheads="1"/>
          </p:cNvSpPr>
          <p:nvPr/>
        </p:nvSpPr>
        <p:spPr bwMode="auto">
          <a:xfrm>
            <a:off x="389207" y="881092"/>
            <a:ext cx="10526254" cy="574766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lvl1pPr indent="450850" eaLnBrk="0" fontAlgn="base" hangingPunct="0">
              <a:spcBef>
                <a:spcPct val="0"/>
              </a:spcBef>
              <a:spcAft>
                <a:spcPct val="0"/>
              </a:spcAft>
              <a:tabLst>
                <a:tab pos="1857375" algn="l"/>
              </a:tabLst>
              <a:defRPr>
                <a:solidFill>
                  <a:schemeClr val="tx1"/>
                </a:solidFill>
                <a:latin typeface="Arial" panose="020B0604020202020204" pitchFamily="34" charset="0"/>
              </a:defRPr>
            </a:lvl1pPr>
            <a:lvl2pPr eaLnBrk="0" fontAlgn="base" hangingPunct="0">
              <a:spcBef>
                <a:spcPct val="0"/>
              </a:spcBef>
              <a:spcAft>
                <a:spcPct val="0"/>
              </a:spcAft>
              <a:tabLst>
                <a:tab pos="1857375" algn="l"/>
              </a:tabLst>
              <a:defRPr>
                <a:solidFill>
                  <a:schemeClr val="tx1"/>
                </a:solidFill>
                <a:latin typeface="Arial" panose="020B0604020202020204" pitchFamily="34" charset="0"/>
              </a:defRPr>
            </a:lvl2pPr>
            <a:lvl3pPr eaLnBrk="0" fontAlgn="base" hangingPunct="0">
              <a:spcBef>
                <a:spcPct val="0"/>
              </a:spcBef>
              <a:spcAft>
                <a:spcPct val="0"/>
              </a:spcAft>
              <a:tabLst>
                <a:tab pos="1857375" algn="l"/>
              </a:tabLst>
              <a:defRPr>
                <a:solidFill>
                  <a:schemeClr val="tx1"/>
                </a:solidFill>
                <a:latin typeface="Arial" panose="020B0604020202020204" pitchFamily="34" charset="0"/>
              </a:defRPr>
            </a:lvl3pPr>
            <a:lvl4pPr eaLnBrk="0" fontAlgn="base" hangingPunct="0">
              <a:spcBef>
                <a:spcPct val="0"/>
              </a:spcBef>
              <a:spcAft>
                <a:spcPct val="0"/>
              </a:spcAft>
              <a:tabLst>
                <a:tab pos="1857375" algn="l"/>
              </a:tabLst>
              <a:defRPr>
                <a:solidFill>
                  <a:schemeClr val="tx1"/>
                </a:solidFill>
                <a:latin typeface="Arial" panose="020B0604020202020204" pitchFamily="34" charset="0"/>
              </a:defRPr>
            </a:lvl4pPr>
            <a:lvl5pPr eaLnBrk="0" fontAlgn="base" hangingPunct="0">
              <a:spcBef>
                <a:spcPct val="0"/>
              </a:spcBef>
              <a:spcAft>
                <a:spcPct val="0"/>
              </a:spcAft>
              <a:tabLst>
                <a:tab pos="1857375" algn="l"/>
              </a:tabLst>
              <a:defRPr>
                <a:solidFill>
                  <a:schemeClr val="tx1"/>
                </a:solidFill>
                <a:latin typeface="Arial" panose="020B0604020202020204" pitchFamily="34" charset="0"/>
              </a:defRPr>
            </a:lvl5pPr>
            <a:lvl6pPr eaLnBrk="0" fontAlgn="base" hangingPunct="0">
              <a:spcBef>
                <a:spcPct val="0"/>
              </a:spcBef>
              <a:spcAft>
                <a:spcPct val="0"/>
              </a:spcAft>
              <a:tabLst>
                <a:tab pos="1857375" algn="l"/>
              </a:tabLst>
              <a:defRPr>
                <a:solidFill>
                  <a:schemeClr val="tx1"/>
                </a:solidFill>
                <a:latin typeface="Arial" panose="020B0604020202020204" pitchFamily="34" charset="0"/>
              </a:defRPr>
            </a:lvl6pPr>
            <a:lvl7pPr eaLnBrk="0" fontAlgn="base" hangingPunct="0">
              <a:spcBef>
                <a:spcPct val="0"/>
              </a:spcBef>
              <a:spcAft>
                <a:spcPct val="0"/>
              </a:spcAft>
              <a:tabLst>
                <a:tab pos="1857375" algn="l"/>
              </a:tabLst>
              <a:defRPr>
                <a:solidFill>
                  <a:schemeClr val="tx1"/>
                </a:solidFill>
                <a:latin typeface="Arial" panose="020B0604020202020204" pitchFamily="34" charset="0"/>
              </a:defRPr>
            </a:lvl7pPr>
            <a:lvl8pPr eaLnBrk="0" fontAlgn="base" hangingPunct="0">
              <a:spcBef>
                <a:spcPct val="0"/>
              </a:spcBef>
              <a:spcAft>
                <a:spcPct val="0"/>
              </a:spcAft>
              <a:tabLst>
                <a:tab pos="1857375" algn="l"/>
              </a:tabLst>
              <a:defRPr>
                <a:solidFill>
                  <a:schemeClr val="tx1"/>
                </a:solidFill>
                <a:latin typeface="Arial" panose="020B0604020202020204" pitchFamily="34" charset="0"/>
              </a:defRPr>
            </a:lvl8pPr>
            <a:lvl9pPr eaLnBrk="0" fontAlgn="base" hangingPunct="0">
              <a:spcBef>
                <a:spcPct val="0"/>
              </a:spcBef>
              <a:spcAft>
                <a:spcPct val="0"/>
              </a:spcAft>
              <a:tabLst>
                <a:tab pos="1857375" algn="l"/>
              </a:tabLs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tab pos="1857375" algn="l"/>
              </a:tabLst>
            </a:pPr>
            <a:r>
              <a:rPr kumimoji="0" lang="es-ES" altLang="es-ES" b="1" i="0" u="sng"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1º Trimestre 2024 (enero-marzo) </a:t>
            </a:r>
            <a:endParaRPr kumimoji="0" lang="es-ES" altLang="es-ES"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Arte</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Profesor</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 Francisco Mart</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n Gil</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none" strike="noStrike" cap="none" normalizeH="0" baseline="0" dirty="0">
                <a:ln>
                  <a:noFill/>
                </a:ln>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s-ES" altLang="es-ES" sz="1400" b="1" i="0" u="none" strike="noStrike" cap="none" normalizeH="0" baseline="0" dirty="0">
                <a:ln>
                  <a:noFill/>
                </a:ln>
                <a:solidFill>
                  <a:srgbClr val="0070C0"/>
                </a:solidFill>
                <a:effectLst/>
                <a:latin typeface="Oxygen" panose="02000503000000000000" pitchFamily="2" charset="0"/>
                <a:ea typeface="Times New Roman" panose="02020603050405020304" pitchFamily="18" charset="0"/>
                <a:cs typeface="Arial" panose="020B0604020202020204" pitchFamily="34" charset="0"/>
              </a:rPr>
              <a:t>”E</a:t>
            </a:r>
            <a:r>
              <a:rPr lang="es-ES" sz="1400" b="1" dirty="0">
                <a:solidFill>
                  <a:srgbClr val="0070C0"/>
                </a:solidFill>
                <a:latin typeface="Oxygen" panose="02000503000000000000" pitchFamily="2" charset="0"/>
                <a:cs typeface="Arial" panose="020B0604020202020204" pitchFamily="34" charset="0"/>
              </a:rPr>
              <a:t>studio crítico y evaluación de una obra de arte”</a:t>
            </a:r>
            <a:endParaRPr kumimoji="0" lang="es-ES" altLang="es-ES" sz="1400" b="1" i="0" strike="noStrike" cap="none" normalizeH="0" baseline="0" dirty="0">
              <a:ln>
                <a:noFill/>
              </a:ln>
              <a:solidFill>
                <a:srgbClr val="993366"/>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Historia (Online)</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Profesor</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 Jes</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 Mart</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nez Mart</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n</a:t>
            </a: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400" b="1" dirty="0">
                <a:solidFill>
                  <a:srgbClr val="0070C0"/>
                </a:solidFill>
                <a:latin typeface="Oxygen" panose="02000503000000000000" pitchFamily="2" charset="0"/>
                <a:ea typeface="Times New Roman" panose="02020603050405020304" pitchFamily="18" charset="0"/>
                <a:cs typeface="Arial" panose="020B0604020202020204" pitchFamily="34" charset="0"/>
              </a:rPr>
              <a:t>“Historias del movimiento obrero en España (Siglos XIX-XXI)”</a:t>
            </a: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M</a:t>
            </a:r>
            <a:r>
              <a:rPr kumimoji="0" lang="es-ES" altLang="es-ES" sz="1400" b="1" i="0" u="sng" strike="noStrike" cap="none" normalizeH="0" baseline="0" dirty="0">
                <a:ln>
                  <a:noFill/>
                </a:ln>
                <a:solidFill>
                  <a:srgbClr val="002060"/>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rPr>
              <a:t>sica</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Profesora</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ª</a:t>
            </a:r>
            <a:r>
              <a:rPr kumimoji="0" lang="es-ES" altLang="es-E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Almudena Arribas</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400" b="1" dirty="0">
                <a:solidFill>
                  <a:srgbClr val="0070C0"/>
                </a:solidFill>
                <a:latin typeface="Oxygen" panose="02000503000000000000" pitchFamily="2" charset="0"/>
                <a:cs typeface="Arial" panose="020B0604020202020204" pitchFamily="34" charset="0"/>
              </a:rPr>
              <a:t>”Análisis estilístico contextualizado de grandes obras de la Historia de la Música”</a:t>
            </a: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Astronom</a:t>
            </a:r>
            <a:r>
              <a:rPr kumimoji="0" lang="es-ES" altLang="es-ES" sz="1400" b="1" i="0" u="sng" strike="noStrike" cap="none" normalizeH="0" baseline="0" dirty="0">
                <a:ln>
                  <a:noFill/>
                </a:ln>
                <a:solidFill>
                  <a:srgbClr val="002060"/>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400" b="1" i="0" u="sng" strike="noStrike" cap="none" normalizeH="0" baseline="0" dirty="0">
                <a:ln>
                  <a:noFill/>
                </a:ln>
                <a:solidFill>
                  <a:srgbClr val="002060"/>
                </a:solidFill>
                <a:effectLst/>
                <a:ea typeface="Calibri" panose="020F0502020204030204" pitchFamily="34" charset="0"/>
                <a:cs typeface="Arial" panose="020B0604020202020204" pitchFamily="34" charset="0"/>
              </a:rPr>
              <a:t>a (Mixto)</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Dirigido por </a:t>
            </a:r>
            <a:r>
              <a:rPr kumimoji="0" lang="es-ES" altLang="es-ES" sz="1400" b="1"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 Rafael Bachiller</a:t>
            </a:r>
            <a:r>
              <a:rPr kumimoji="0" lang="es-ES" altLang="es-ES"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Director del Observatorio Nacional</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400" b="1" dirty="0">
                <a:solidFill>
                  <a:srgbClr val="0070C0"/>
                </a:solidFill>
                <a:latin typeface="Oxygen" panose="02000503000000000000" pitchFamily="2" charset="0"/>
                <a:cs typeface="Arial" panose="020B0604020202020204" pitchFamily="34" charset="0"/>
              </a:rPr>
              <a:t>“</a:t>
            </a:r>
            <a:r>
              <a:rPr lang="es-ES" sz="1400" b="1" dirty="0">
                <a:solidFill>
                  <a:srgbClr val="0070C0"/>
                </a:solidFill>
                <a:latin typeface="Oxygen" panose="02000503000000000000" pitchFamily="2" charset="0"/>
                <a:cs typeface="Arial" panose="020B0604020202020204" pitchFamily="34" charset="0"/>
              </a:rPr>
              <a:t>VIII Curso de Introducción a la Astronomía y Astrofísica</a:t>
            </a:r>
            <a:r>
              <a:rPr kumimoji="0" lang="es-ES" altLang="es-ES" sz="14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s-ES" altLang="es-ES" sz="1400" b="0" i="0" u="none" strike="noStrike" cap="none" normalizeH="0" baseline="0" dirty="0">
              <a:ln>
                <a:noFill/>
              </a:ln>
              <a:solidFill>
                <a:srgbClr val="0070C0"/>
              </a:solidFill>
              <a:effectLst/>
              <a:ea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7976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FB685-FDF4-8E59-2721-DBFA3CD1AB93}"/>
              </a:ext>
            </a:extLst>
          </p:cNvPr>
          <p:cNvSpPr>
            <a:spLocks noGrp="1"/>
          </p:cNvSpPr>
          <p:nvPr>
            <p:ph type="title"/>
          </p:nvPr>
        </p:nvSpPr>
        <p:spPr>
          <a:xfrm>
            <a:off x="838200" y="952642"/>
            <a:ext cx="10515600" cy="983841"/>
          </a:xfrm>
        </p:spPr>
        <p:txBody>
          <a:bodyPr/>
          <a:lstStyle/>
          <a:p>
            <a:pPr algn="ctr"/>
            <a:r>
              <a:rPr lang="es-ES" altLang="es-ES" sz="1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2</a:t>
            </a:r>
            <a:r>
              <a:rPr kumimoji="0" lang="es-ES" altLang="es-ES" sz="1800" b="1" i="0" u="sng"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º Trimestre 2024 (abril-junio) </a:t>
            </a:r>
            <a:br>
              <a:rPr kumimoji="0" lang="es-ES" altLang="es-ES" sz="4400" b="0" i="0" u="none" strike="noStrike" cap="none" normalizeH="0" baseline="0" dirty="0">
                <a:ln>
                  <a:noFill/>
                </a:ln>
                <a:solidFill>
                  <a:schemeClr val="tx1"/>
                </a:solidFill>
                <a:effectLst/>
                <a:ea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29C8421D-7837-FFD6-FCC3-3496AC943AE9}"/>
              </a:ext>
            </a:extLst>
          </p:cNvPr>
          <p:cNvSpPr>
            <a:spLocks noGrp="1"/>
          </p:cNvSpPr>
          <p:nvPr>
            <p:ph idx="1"/>
          </p:nvPr>
        </p:nvSpPr>
        <p:spPr>
          <a:xfrm>
            <a:off x="838200" y="2142495"/>
            <a:ext cx="10515600" cy="4351338"/>
          </a:xfrm>
        </p:spPr>
        <p:txBody>
          <a:bodyPr>
            <a:normAutofit/>
          </a:bodyPr>
          <a:lstStyle/>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sng"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Curso de Historia (Mixto)</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Profesor</a:t>
            </a:r>
            <a:r>
              <a:rPr kumimoji="0" lang="es-ES" altLang="es-E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 Jes</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E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 Mart</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nez Mart</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400" b="1" dirty="0">
                <a:solidFill>
                  <a:srgbClr val="0070C0"/>
                </a:solidFill>
                <a:latin typeface="Oxygen" panose="02000503000000000000" pitchFamily="2" charset="0"/>
                <a:ea typeface="Times New Roman" panose="02020603050405020304" pitchFamily="18" charset="0"/>
                <a:cs typeface="Arial" panose="020B0604020202020204" pitchFamily="34" charset="0"/>
              </a:rPr>
              <a:t>“Historias del movimiento obrero en España II (Siglos XIX-XXI)”</a:t>
            </a: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1" i="0" u="sng"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Curso de M</a:t>
            </a:r>
            <a:r>
              <a:rPr kumimoji="0" lang="es-ES" altLang="es-ES" sz="1400" b="1" i="0" u="sng" strike="noStrike" cap="none" normalizeH="0" baseline="0" dirty="0">
                <a:ln>
                  <a:noFill/>
                </a:ln>
                <a:solidFill>
                  <a:srgbClr val="002060"/>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ES" sz="1400" b="1" i="0" u="sng" strike="noStrike" cap="none" normalizeH="0" baseline="0" dirty="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sica</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Profesora</a:t>
            </a:r>
            <a:r>
              <a:rPr kumimoji="0" lang="es-ES" altLang="es-E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kumimoji="0" lang="es-ES" altLang="es-E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ª</a:t>
            </a:r>
            <a:r>
              <a:rPr kumimoji="0" lang="es-ES" altLang="es-E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Almudena Arribas</a:t>
            </a:r>
            <a:endParaRPr kumimoji="0" lang="es-ES" altLang="es-ES" sz="14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400" b="1" dirty="0">
                <a:solidFill>
                  <a:srgbClr val="0070C0"/>
                </a:solidFill>
                <a:latin typeface="Oxygen" panose="02000503000000000000" pitchFamily="2" charset="0"/>
                <a:cs typeface="Arial" panose="020B0604020202020204" pitchFamily="34" charset="0"/>
              </a:rPr>
              <a:t>”Análisis estilístico contextualizado de grandes obras de la Historia de la Música”</a:t>
            </a:r>
          </a:p>
          <a:p>
            <a:endParaRPr lang="es-ES" dirty="0"/>
          </a:p>
        </p:txBody>
      </p:sp>
    </p:spTree>
    <p:extLst>
      <p:ext uri="{BB962C8B-B14F-4D97-AF65-F5344CB8AC3E}">
        <p14:creationId xmlns:p14="http://schemas.microsoft.com/office/powerpoint/2010/main" val="380803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E0C67-8369-1203-E654-286A0FA2871B}"/>
              </a:ext>
            </a:extLst>
          </p:cNvPr>
          <p:cNvSpPr>
            <a:spLocks noGrp="1"/>
          </p:cNvSpPr>
          <p:nvPr>
            <p:ph type="title"/>
          </p:nvPr>
        </p:nvSpPr>
        <p:spPr>
          <a:xfrm>
            <a:off x="838200" y="2"/>
            <a:ext cx="10515600" cy="1195056"/>
          </a:xfrm>
        </p:spPr>
        <p:txBody>
          <a:bodyPr/>
          <a:lstStyle/>
          <a:p>
            <a:pPr algn="ctr"/>
            <a:r>
              <a:rPr lang="es-E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s-ES" sz="3200" b="1" u="sng" dirty="0">
                <a:solidFill>
                  <a:srgbClr val="0070C0"/>
                </a:solidFill>
                <a:latin typeface="Calibri" panose="020F0502020204030204" pitchFamily="34" charset="0"/>
                <a:ea typeface="Calibri" panose="020F0502020204030204" pitchFamily="34" charset="0"/>
                <a:cs typeface="Calibri" panose="020F0502020204030204" pitchFamily="34" charset="0"/>
              </a:rPr>
              <a:t>Í</a:t>
            </a:r>
            <a:r>
              <a:rPr lang="es-E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NDICE</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9539688A-7632-DACA-D62D-1918A325E198}"/>
              </a:ext>
            </a:extLst>
          </p:cNvPr>
          <p:cNvSpPr>
            <a:spLocks noGrp="1"/>
          </p:cNvSpPr>
          <p:nvPr>
            <p:ph idx="1"/>
          </p:nvPr>
        </p:nvSpPr>
        <p:spPr>
          <a:xfrm>
            <a:off x="838200" y="1013988"/>
            <a:ext cx="10515600" cy="5767058"/>
          </a:xfrm>
        </p:spPr>
        <p:txBody>
          <a:bodyPr>
            <a:normAutofit fontScale="92500" lnSpcReduction="10000"/>
          </a:bodyPr>
          <a:lstStyle/>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Actividades Societarias</a:t>
            </a:r>
          </a:p>
          <a:p>
            <a:pPr marL="342900" lvl="0" indent="-342900">
              <a:lnSpc>
                <a:spcPct val="120000"/>
              </a:lnSpc>
              <a:spcBef>
                <a:spcPts val="0"/>
              </a:spcBef>
              <a:buSzPts val="1800"/>
              <a:buFont typeface="+mj-lt"/>
              <a:buAutoNum type="arabicPeriod"/>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20000"/>
              </a:lnSpc>
              <a:spcBef>
                <a:spcPts val="0"/>
              </a:spcBef>
              <a:buClr>
                <a:srgbClr val="0070C0"/>
              </a:buClr>
              <a:buSzPts val="1600"/>
              <a:buNone/>
            </a:pPr>
            <a:r>
              <a:rPr lang="es-ES" sz="1200" b="1" dirty="0">
                <a:latin typeface="Calibri" panose="020F0502020204030204" pitchFamily="34" charset="0"/>
                <a:ea typeface="Calibri" panose="020F0502020204030204" pitchFamily="34" charset="0"/>
                <a:cs typeface="Calibri" panose="020F0502020204030204" pitchFamily="34" charset="0"/>
              </a:rPr>
              <a:t>1.1    </a:t>
            </a:r>
            <a:r>
              <a:rPr lang="es-ES" sz="1200" b="1" dirty="0">
                <a:effectLst/>
                <a:latin typeface="Calibri" panose="020F0502020204030204" pitchFamily="34" charset="0"/>
                <a:ea typeface="Calibri" panose="020F0502020204030204" pitchFamily="34" charset="0"/>
                <a:cs typeface="Calibri" panose="020F0502020204030204" pitchFamily="34" charset="0"/>
              </a:rPr>
              <a:t>Junta Directiva </a:t>
            </a:r>
            <a:endParaRPr lang="es-ES" sz="1100"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30000"/>
              </a:lnSpc>
              <a:spcBef>
                <a:spcPts val="0"/>
              </a:spcBef>
              <a:buClr>
                <a:srgbClr val="0070C0"/>
              </a:buClr>
              <a:buSzPts val="1600"/>
              <a:buNone/>
            </a:pPr>
            <a:r>
              <a:rPr lang="es-ES" sz="1200" b="1" dirty="0">
                <a:latin typeface="Calibri" panose="020F0502020204030204" pitchFamily="34" charset="0"/>
                <a:cs typeface="Calibri" panose="020F0502020204030204" pitchFamily="34" charset="0"/>
              </a:rPr>
              <a:t>1.2     Carta del Presidente</a:t>
            </a:r>
          </a:p>
          <a:p>
            <a:pPr marL="457200" lvl="1" indent="0">
              <a:lnSpc>
                <a:spcPct val="130000"/>
              </a:lnSpc>
              <a:spcBef>
                <a:spcPts val="0"/>
              </a:spcBef>
              <a:buClr>
                <a:srgbClr val="0070C0"/>
              </a:buClr>
              <a:buSzPts val="1600"/>
              <a:buNone/>
            </a:pPr>
            <a:r>
              <a:rPr lang="es-ES" sz="1200" b="1" dirty="0">
                <a:latin typeface="Calibri" panose="020F0502020204030204" pitchFamily="34" charset="0"/>
                <a:cs typeface="Calibri" panose="020F0502020204030204" pitchFamily="34" charset="0"/>
              </a:rPr>
              <a:t>1.3    Centro Industrial de Innovación y Emprendimiento (CIIE) </a:t>
            </a:r>
          </a:p>
          <a:p>
            <a:pPr marL="457200" lvl="1" indent="0">
              <a:lnSpc>
                <a:spcPct val="130000"/>
              </a:lnSpc>
              <a:spcBef>
                <a:spcPts val="0"/>
              </a:spcBef>
              <a:buClr>
                <a:srgbClr val="0070C0"/>
              </a:buClr>
              <a:buSzPts val="1600"/>
              <a:buNone/>
            </a:pPr>
            <a:r>
              <a:rPr lang="es-ES" sz="1200" b="1" dirty="0">
                <a:latin typeface="Calibri" panose="020F0502020204030204" pitchFamily="34" charset="0"/>
                <a:cs typeface="Calibri" panose="020F0502020204030204" pitchFamily="34" charset="0"/>
              </a:rPr>
              <a:t>1.4     Congreso Iberoamericano de Ingeniería y Tecnología. CIBITEC </a:t>
            </a:r>
          </a:p>
          <a:p>
            <a:pPr marL="742950" lvl="1" indent="-285750">
              <a:lnSpc>
                <a:spcPct val="120000"/>
              </a:lnSpc>
              <a:spcBef>
                <a:spcPts val="0"/>
              </a:spcBef>
              <a:buClr>
                <a:srgbClr val="0070C0"/>
              </a:buClr>
              <a:buSzPts val="1600"/>
              <a:buFont typeface="+mj-lt"/>
              <a:buAutoNum type="arabicPeriod"/>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Evolución del Número de Socios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Comunicación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Almuerzos de la Ingeniería Industrial </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Conferencias, Jornadas, Conciertos y Teatro</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Premios y Publicaciones </a:t>
            </a:r>
          </a:p>
          <a:p>
            <a:pPr marL="342900" lvl="0" indent="-342900">
              <a:lnSpc>
                <a:spcPct val="120000"/>
              </a:lnSpc>
              <a:spcBef>
                <a:spcPts val="0"/>
              </a:spcBef>
              <a:buSzPts val="1800"/>
              <a:buFont typeface="+mj-lt"/>
              <a:buAutoNum type="arabicPeriod"/>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40000"/>
              </a:lnSpc>
              <a:spcBef>
                <a:spcPts val="0"/>
              </a:spcBef>
              <a:buClr>
                <a:srgbClr val="0070C0"/>
              </a:buClr>
              <a:buSzPts val="1600"/>
              <a:buNone/>
            </a:pPr>
            <a:r>
              <a:rPr lang="es-ES" sz="1200" b="1" dirty="0">
                <a:latin typeface="Calibri" panose="020F0502020204030204" pitchFamily="34" charset="0"/>
                <a:cs typeface="Calibri" panose="020F0502020204030204" pitchFamily="34" charset="0"/>
              </a:rPr>
              <a:t>6.1    Poesía y Relatos</a:t>
            </a:r>
          </a:p>
          <a:p>
            <a:pPr marL="457200" lvl="1" indent="0">
              <a:lnSpc>
                <a:spcPct val="140000"/>
              </a:lnSpc>
              <a:spcBef>
                <a:spcPts val="0"/>
              </a:spcBef>
              <a:buClr>
                <a:srgbClr val="0070C0"/>
              </a:buClr>
              <a:buSzPts val="1600"/>
              <a:buNone/>
            </a:pPr>
            <a:r>
              <a:rPr lang="es-ES" sz="1200" b="1" dirty="0">
                <a:latin typeface="Calibri" panose="020F0502020204030204" pitchFamily="34" charset="0"/>
                <a:cs typeface="Calibri" panose="020F0502020204030204" pitchFamily="34" charset="0"/>
              </a:rPr>
              <a:t>6.2    Libro del Ingeniero</a:t>
            </a:r>
          </a:p>
          <a:p>
            <a:pPr marL="457200" lvl="1" indent="0">
              <a:lnSpc>
                <a:spcPct val="140000"/>
              </a:lnSpc>
              <a:spcBef>
                <a:spcPts val="0"/>
              </a:spcBef>
              <a:buClr>
                <a:srgbClr val="0070C0"/>
              </a:buClr>
              <a:buSzPts val="1600"/>
              <a:buNone/>
            </a:pPr>
            <a:r>
              <a:rPr lang="es-ES" sz="1200" b="1" dirty="0">
                <a:latin typeface="Calibri" panose="020F0502020204030204" pitchFamily="34" charset="0"/>
                <a:cs typeface="Calibri" panose="020F0502020204030204" pitchFamily="34" charset="0"/>
              </a:rPr>
              <a:t>6.3    Pintura y Fotografía</a:t>
            </a:r>
          </a:p>
          <a:p>
            <a:pPr marL="342900" lvl="0" indent="-342900">
              <a:lnSpc>
                <a:spcPct val="120000"/>
              </a:lnSpc>
              <a:spcBef>
                <a:spcPts val="0"/>
              </a:spcBef>
              <a:buSzPts val="1800"/>
              <a:buFont typeface="+mj-lt"/>
              <a:buAutoNum type="arabicPeriod"/>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Cursos de Formación </a:t>
            </a:r>
          </a:p>
          <a:p>
            <a:pPr marL="342900" lvl="0" indent="-342900">
              <a:lnSpc>
                <a:spcPct val="120000"/>
              </a:lnSpc>
              <a:spcBef>
                <a:spcPts val="0"/>
              </a:spcBef>
              <a:buSzPts val="1800"/>
              <a:buFont typeface="+mj-lt"/>
              <a:buAutoNum type="arabicPeriod"/>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20000"/>
              </a:lnSpc>
              <a:spcBef>
                <a:spcPts val="0"/>
              </a:spcBef>
              <a:buClr>
                <a:srgbClr val="0070C0"/>
              </a:buClr>
              <a:buSzPts val="1600"/>
              <a:buNone/>
            </a:pPr>
            <a:r>
              <a:rPr lang="es-ES" sz="1200" b="1" dirty="0">
                <a:effectLst/>
                <a:latin typeface="Calibri" panose="020F0502020204030204" pitchFamily="34" charset="0"/>
                <a:ea typeface="Calibri" panose="020F0502020204030204" pitchFamily="34" charset="0"/>
                <a:cs typeface="Calibri" panose="020F0502020204030204" pitchFamily="34" charset="0"/>
              </a:rPr>
              <a:t>7.1    Culturales</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Bef>
                <a:spcPts val="0"/>
              </a:spcBef>
              <a:buSzPts val="1400"/>
              <a:buFont typeface="+mj-lt"/>
              <a:buAutoNum type="arabicPeriod" startAt="8"/>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Otras Actividades Culturales y Recreativas</a:t>
            </a:r>
          </a:p>
          <a:p>
            <a:pPr marL="342900" lvl="0" indent="-342900">
              <a:lnSpc>
                <a:spcPct val="120000"/>
              </a:lnSpc>
              <a:spcBef>
                <a:spcPts val="0"/>
              </a:spcBef>
              <a:buSzPts val="1400"/>
              <a:buFont typeface="+mj-lt"/>
              <a:buAutoNum type="arabicPeriod" startAt="8"/>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20000"/>
              </a:lnSpc>
              <a:spcBef>
                <a:spcPts val="0"/>
              </a:spcBef>
              <a:buClr>
                <a:srgbClr val="0070C0"/>
              </a:buClr>
              <a:buSzPts val="1600"/>
              <a:buNone/>
            </a:pPr>
            <a:r>
              <a:rPr lang="es-ES" sz="1200" b="1" dirty="0">
                <a:effectLst/>
                <a:latin typeface="Calibri" panose="020F0502020204030204" pitchFamily="34" charset="0"/>
                <a:ea typeface="Calibri" panose="020F0502020204030204" pitchFamily="34" charset="0"/>
                <a:cs typeface="Calibri" panose="020F0502020204030204" pitchFamily="34" charset="0"/>
              </a:rPr>
              <a:t>8.1     Viajes y Visitas</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20000"/>
              </a:lnSpc>
              <a:spcBef>
                <a:spcPts val="0"/>
              </a:spcBef>
              <a:buClr>
                <a:srgbClr val="0070C0"/>
              </a:buClr>
              <a:buSzPts val="1600"/>
              <a:buNone/>
            </a:pPr>
            <a:r>
              <a:rPr lang="es-ES" sz="1200" b="1" dirty="0">
                <a:effectLst/>
                <a:latin typeface="Calibri" panose="020F0502020204030204" pitchFamily="34" charset="0"/>
                <a:ea typeface="Calibri" panose="020F0502020204030204" pitchFamily="34" charset="0"/>
                <a:cs typeface="Calibri" panose="020F0502020204030204" pitchFamily="34" charset="0"/>
              </a:rPr>
              <a:t>8.2     Actividades recreativas y Senderismo</a:t>
            </a: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899160" indent="0">
              <a:lnSpc>
                <a:spcPct val="120000"/>
              </a:lnSpc>
              <a:spcBef>
                <a:spcPts val="0"/>
              </a:spcBef>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s-ES" sz="1600" b="1" dirty="0">
                <a:solidFill>
                  <a:srgbClr val="0070C0"/>
                </a:solidFill>
                <a:latin typeface="Calibri" panose="020F0502020204030204" pitchFamily="34" charset="0"/>
                <a:cs typeface="Calibri" panose="020F0502020204030204" pitchFamily="34" charset="0"/>
              </a:rPr>
              <a:t>9. Club de Golf</a:t>
            </a:r>
          </a:p>
        </p:txBody>
      </p:sp>
    </p:spTree>
    <p:extLst>
      <p:ext uri="{BB962C8B-B14F-4D97-AF65-F5344CB8AC3E}">
        <p14:creationId xmlns:p14="http://schemas.microsoft.com/office/powerpoint/2010/main" val="3452258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02936-DDA0-D3C5-14F9-62F2CA39399E}"/>
              </a:ext>
            </a:extLst>
          </p:cNvPr>
          <p:cNvSpPr>
            <a:spLocks noGrp="1"/>
          </p:cNvSpPr>
          <p:nvPr>
            <p:ph type="title"/>
          </p:nvPr>
        </p:nvSpPr>
        <p:spPr>
          <a:xfrm>
            <a:off x="838200" y="365125"/>
            <a:ext cx="10515600" cy="1110590"/>
          </a:xfrm>
        </p:spPr>
        <p:txBody>
          <a:bodyPr>
            <a:normAutofit/>
          </a:bodyPr>
          <a:lstStyle/>
          <a:p>
            <a:pPr algn="ctr"/>
            <a:r>
              <a:rPr kumimoji="0" lang="es-ES" altLang="es-ES" sz="1800" b="1" i="0" u="sng"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3er Trimestre 2024 (octubre-diciembre) </a:t>
            </a:r>
            <a:br>
              <a:rPr kumimoji="0" lang="es-ES" altLang="es-ES" sz="8800" b="0" i="0" u="none" strike="noStrike" cap="none" normalizeH="0" baseline="0" dirty="0">
                <a:ln>
                  <a:noFill/>
                </a:ln>
                <a:solidFill>
                  <a:schemeClr val="tx1"/>
                </a:solidFill>
                <a:effectLst/>
                <a:ea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08AF2D88-956D-DD9B-8B59-AFA7C40D215A}"/>
              </a:ext>
            </a:extLst>
          </p:cNvPr>
          <p:cNvSpPr>
            <a:spLocks noGrp="1"/>
          </p:cNvSpPr>
          <p:nvPr>
            <p:ph idx="1"/>
          </p:nvPr>
        </p:nvSpPr>
        <p:spPr/>
        <p:txBody>
          <a:bodyPr>
            <a:normAutofit/>
          </a:bodyPr>
          <a:lstStyle/>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Arte</a:t>
            </a: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Profesor</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 Francisco Mart</a:t>
            </a:r>
            <a:r>
              <a:rPr kumimoji="0" lang="es-ES" altLang="es-E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n Gil</a:t>
            </a: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1" i="0" u="none" strike="noStrike" cap="none" normalizeH="0" baseline="0" dirty="0">
                <a:ln>
                  <a:noFill/>
                </a:ln>
                <a:solidFill>
                  <a:srgbClr val="993366"/>
                </a:solidFill>
                <a:effectLst/>
                <a:latin typeface="Calibri" panose="020F0502020204030204" pitchFamily="34" charset="0"/>
                <a:ea typeface="Times New Roman" panose="02020603050405020304" pitchFamily="18" charset="0"/>
                <a:cs typeface="Calibri" panose="020F0502020204030204" pitchFamily="34" charset="0"/>
              </a:rPr>
              <a:t> </a:t>
            </a:r>
            <a:r>
              <a:rPr lang="es-ES" altLang="es-ES" sz="1500" b="1" dirty="0">
                <a:solidFill>
                  <a:srgbClr val="0070C0"/>
                </a:solidFill>
                <a:latin typeface="Oxygen" panose="02000503000000000000" pitchFamily="2" charset="0"/>
                <a:cs typeface="Arial" panose="020B0604020202020204" pitchFamily="34" charset="0"/>
              </a:rPr>
              <a:t>”</a:t>
            </a:r>
            <a:r>
              <a:rPr lang="es-ES" sz="1500" b="1" dirty="0">
                <a:solidFill>
                  <a:srgbClr val="0070C0"/>
                </a:solidFill>
                <a:latin typeface="Oxygen" panose="02000503000000000000" pitchFamily="2" charset="0"/>
                <a:cs typeface="Arial" panose="020B0604020202020204" pitchFamily="34" charset="0"/>
              </a:rPr>
              <a:t>Estudio de la belleza” “Pintura veneciana” “Historia de la civilización occidental”</a:t>
            </a:r>
            <a:endParaRPr kumimoji="0" lang="es-ES" altLang="es-ES" sz="1500" b="1" i="0" strike="noStrike" cap="none" normalizeH="0" baseline="0" dirty="0">
              <a:ln>
                <a:noFill/>
              </a:ln>
              <a:solidFill>
                <a:srgbClr val="993366"/>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Historia (Online)</a:t>
            </a: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Profesor</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 Jes</a:t>
            </a:r>
            <a:r>
              <a:rPr kumimoji="0" lang="es-ES" altLang="es-E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 Mart</a:t>
            </a:r>
            <a:r>
              <a:rPr kumimoji="0" lang="es-ES" altLang="es-E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nez Mart</a:t>
            </a:r>
            <a:r>
              <a:rPr kumimoji="0" lang="es-ES" altLang="es-E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n</a:t>
            </a: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500" b="1" dirty="0">
                <a:solidFill>
                  <a:srgbClr val="0070C0"/>
                </a:solidFill>
                <a:latin typeface="Oxygen" panose="02000503000000000000" pitchFamily="2" charset="0"/>
                <a:ea typeface="Times New Roman" panose="02020603050405020304" pitchFamily="18" charset="0"/>
                <a:cs typeface="Arial" panose="020B0604020202020204" pitchFamily="34" charset="0"/>
              </a:rPr>
              <a:t>“</a:t>
            </a:r>
            <a:r>
              <a:rPr lang="es-ES" sz="1500" b="1" dirty="0">
                <a:solidFill>
                  <a:srgbClr val="0070C0"/>
                </a:solidFill>
                <a:latin typeface="Oxygen" panose="02000503000000000000" pitchFamily="2" charset="0"/>
                <a:cs typeface="Arial" panose="020B0604020202020204" pitchFamily="34" charset="0"/>
              </a:rPr>
              <a:t>Los Magnicidios en la España Contemporánea: Prim, </a:t>
            </a:r>
            <a:r>
              <a:rPr lang="es-ES" sz="1500" b="1" dirty="0" err="1">
                <a:solidFill>
                  <a:srgbClr val="0070C0"/>
                </a:solidFill>
                <a:latin typeface="Oxygen" panose="02000503000000000000" pitchFamily="2" charset="0"/>
                <a:cs typeface="Arial" panose="020B0604020202020204" pitchFamily="34" charset="0"/>
              </a:rPr>
              <a:t>Canovas</a:t>
            </a:r>
            <a:r>
              <a:rPr lang="es-ES" sz="1500" b="1" dirty="0">
                <a:solidFill>
                  <a:srgbClr val="0070C0"/>
                </a:solidFill>
                <a:latin typeface="Oxygen" panose="02000503000000000000" pitchFamily="2" charset="0"/>
                <a:cs typeface="Arial" panose="020B0604020202020204" pitchFamily="34" charset="0"/>
              </a:rPr>
              <a:t>, Canalejas, Dato y Carrero Blanco</a:t>
            </a:r>
            <a:r>
              <a:rPr lang="es-ES" altLang="es-ES" sz="1500" b="1" dirty="0">
                <a:solidFill>
                  <a:srgbClr val="0070C0"/>
                </a:solidFill>
                <a:latin typeface="Oxygen" panose="02000503000000000000" pitchFamily="2" charset="0"/>
                <a:ea typeface="Times New Roman" panose="02020603050405020304" pitchFamily="18" charset="0"/>
                <a:cs typeface="Arial" panose="020B0604020202020204" pitchFamily="34" charset="0"/>
              </a:rPr>
              <a:t>”</a:t>
            </a:r>
          </a:p>
          <a:p>
            <a:pPr marL="0" marR="0" lvl="0" indent="450850" algn="l" defTabSz="914400" rtl="0" eaLnBrk="0" fontAlgn="base" latinLnBrk="0" hangingPunct="0">
              <a:lnSpc>
                <a:spcPct val="100000"/>
              </a:lnSpc>
              <a:spcBef>
                <a:spcPct val="0"/>
              </a:spcBef>
              <a:spcAft>
                <a:spcPct val="0"/>
              </a:spcAft>
              <a:buClrTx/>
              <a:buSzTx/>
              <a:buFontTx/>
              <a:buNone/>
              <a:tabLst>
                <a:tab pos="1857375" algn="l"/>
              </a:tabLst>
            </a:pP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1" i="0" u="sng" strike="noStrike" cap="none" normalizeH="0" baseline="0" dirty="0">
                <a:ln>
                  <a:noFill/>
                </a:ln>
                <a:solidFill>
                  <a:srgbClr val="002060"/>
                </a:solidFill>
                <a:effectLst/>
                <a:ea typeface="Calibri" panose="020F0502020204030204" pitchFamily="34" charset="0"/>
                <a:cs typeface="Arial" panose="020B0604020202020204" pitchFamily="34" charset="0"/>
              </a:rPr>
              <a:t>Curso de M</a:t>
            </a:r>
            <a:r>
              <a:rPr kumimoji="0" lang="es-ES" altLang="es-ES" sz="1500" b="1" i="0" u="sng" strike="noStrike" cap="none" normalizeH="0" baseline="0" dirty="0">
                <a:ln>
                  <a:noFill/>
                </a:ln>
                <a:solidFill>
                  <a:srgbClr val="002060"/>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ES" sz="1500" b="1" i="0" u="sng" strike="noStrike" cap="none" normalizeH="0" baseline="0" dirty="0">
                <a:ln>
                  <a:noFill/>
                </a:ln>
                <a:solidFill>
                  <a:srgbClr val="002060"/>
                </a:solidFill>
                <a:effectLst/>
                <a:ea typeface="Calibri" panose="020F0502020204030204" pitchFamily="34" charset="0"/>
                <a:cs typeface="Arial" panose="020B0604020202020204" pitchFamily="34" charset="0"/>
              </a:rPr>
              <a:t>sica</a:t>
            </a: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kumimoji="0" lang="es-ES" altLang="es-ES" sz="1500" b="0" i="0" u="none" strike="noStrike" cap="none" normalizeH="0" baseline="0" dirty="0">
                <a:ln>
                  <a:noFill/>
                </a:ln>
                <a:solidFill>
                  <a:schemeClr val="tx1"/>
                </a:solidFill>
                <a:effectLst/>
                <a:ea typeface="Calibri" panose="020F0502020204030204" pitchFamily="34" charset="0"/>
                <a:cs typeface="Arial" panose="020B0604020202020204" pitchFamily="34" charset="0"/>
              </a:rPr>
              <a:t>Profesora</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D</a:t>
            </a:r>
            <a:r>
              <a:rPr kumimoji="0" lang="es-ES" altLang="es-E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ª</a:t>
            </a:r>
            <a:r>
              <a:rPr kumimoji="0" lang="es-ES" altLang="es-ES" sz="15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Almudena Arribas</a:t>
            </a: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r>
              <a:rPr lang="es-ES" altLang="es-ES" sz="1500" b="1" dirty="0">
                <a:solidFill>
                  <a:srgbClr val="0070C0"/>
                </a:solidFill>
                <a:latin typeface="Oxygen" panose="02000503000000000000" pitchFamily="2" charset="0"/>
                <a:cs typeface="Arial" panose="020B0604020202020204" pitchFamily="34" charset="0"/>
              </a:rPr>
              <a:t>”Formación y Apreciación musical”</a:t>
            </a:r>
          </a:p>
          <a:p>
            <a:pPr marL="0" marR="0" lvl="0" indent="450850" algn="l" defTabSz="914400" rtl="0" eaLnBrk="0" fontAlgn="base" latinLnBrk="0" hangingPunct="0">
              <a:lnSpc>
                <a:spcPct val="150000"/>
              </a:lnSpc>
              <a:spcBef>
                <a:spcPct val="0"/>
              </a:spcBef>
              <a:spcAft>
                <a:spcPct val="0"/>
              </a:spcAft>
              <a:buClrTx/>
              <a:buSzTx/>
              <a:buFontTx/>
              <a:buNone/>
              <a:tabLst>
                <a:tab pos="1857375" algn="l"/>
              </a:tabLst>
            </a:pPr>
            <a:endParaRPr kumimoji="0" lang="es-ES" altLang="es-ES" sz="1500" b="0" i="0" u="none" strike="noStrike" cap="none" normalizeH="0" baseline="0" dirty="0">
              <a:ln>
                <a:noFill/>
              </a:ln>
              <a:solidFill>
                <a:schemeClr val="tx1"/>
              </a:solidFill>
              <a:effectLst/>
              <a:ea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343962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F5110-2450-7A8A-514D-7D16D1E3E9EE}"/>
              </a:ext>
            </a:extLst>
          </p:cNvPr>
          <p:cNvSpPr>
            <a:spLocks noGrp="1"/>
          </p:cNvSpPr>
          <p:nvPr>
            <p:ph type="title"/>
          </p:nvPr>
        </p:nvSpPr>
        <p:spPr>
          <a:xfrm>
            <a:off x="648077" y="135802"/>
            <a:ext cx="10515600" cy="1325563"/>
          </a:xfrm>
        </p:spPr>
        <p:txBody>
          <a:bodyPr>
            <a:normAutofit fontScale="90000"/>
          </a:bodyPr>
          <a:lstStyle/>
          <a:p>
            <a:pPr marL="342900" lvl="0" indent="-342900">
              <a:lnSpc>
                <a:spcPct val="107000"/>
              </a:lnSpc>
              <a:spcAft>
                <a:spcPts val="1200"/>
              </a:spcAft>
            </a:pPr>
            <a:r>
              <a:rPr lang="es-E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8.   Otras Actividades Culturales y Recreativas</a:t>
            </a:r>
            <a:br>
              <a:rPr lang="es-ES" sz="1100" dirty="0">
                <a:effectLst/>
                <a:latin typeface="Calibri" panose="020F0502020204030204" pitchFamily="34" charset="0"/>
                <a:ea typeface="Calibri" panose="020F0502020204030204" pitchFamily="34" charset="0"/>
                <a:cs typeface="Calibri" panose="020F0502020204030204" pitchFamily="34" charset="0"/>
              </a:rPr>
            </a:br>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br>
              <a:rPr lang="es-ES" sz="1100" dirty="0">
                <a:effectLst/>
                <a:latin typeface="Calibri" panose="020F0502020204030204" pitchFamily="34" charset="0"/>
                <a:ea typeface="Calibri" panose="020F0502020204030204" pitchFamily="34" charset="0"/>
                <a:cs typeface="Calibri" panose="020F0502020204030204" pitchFamily="34" charset="0"/>
              </a:rPr>
            </a:br>
            <a:r>
              <a:rPr lang="es-ES" sz="1800" b="1" dirty="0">
                <a:solidFill>
                  <a:srgbClr val="0070C0"/>
                </a:solidFill>
                <a:latin typeface="Calibri" panose="020F0502020204030204" pitchFamily="34" charset="0"/>
                <a:cs typeface="Calibri" panose="020F0502020204030204" pitchFamily="34" charset="0"/>
              </a:rPr>
              <a:t>8.1</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Viajes, visitas y senderismo</a:t>
            </a:r>
            <a:br>
              <a:rPr lang="es-ES" sz="11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B316B005-91C8-9FA7-144A-4DE477927659}"/>
              </a:ext>
            </a:extLst>
          </p:cNvPr>
          <p:cNvSpPr>
            <a:spLocks noGrp="1"/>
          </p:cNvSpPr>
          <p:nvPr>
            <p:ph idx="1"/>
          </p:nvPr>
        </p:nvSpPr>
        <p:spPr>
          <a:xfrm>
            <a:off x="457955" y="1059255"/>
            <a:ext cx="11085968" cy="5798745"/>
          </a:xfrm>
        </p:spPr>
        <p:txBody>
          <a:bodyPr>
            <a:normAutofit fontScale="40000" lnSpcReduction="20000"/>
          </a:bodyPr>
          <a:lstStyle/>
          <a:p>
            <a:pPr marL="221615" indent="0">
              <a:lnSpc>
                <a:spcPct val="107000"/>
              </a:lnSpc>
              <a:spcAft>
                <a:spcPts val="800"/>
              </a:spcAft>
              <a:buNone/>
            </a:pPr>
            <a:r>
              <a:rPr lang="es-ES" sz="2300" b="1" u="sng" dirty="0">
                <a:effectLst/>
                <a:latin typeface="Arial" panose="020B0604020202020204" pitchFamily="34" charset="0"/>
                <a:ea typeface="Calibri" panose="020F0502020204030204" pitchFamily="34" charset="0"/>
                <a:cs typeface="Arial" panose="020B0604020202020204" pitchFamily="34" charset="0"/>
              </a:rPr>
              <a:t>Viajes Internacionales</a:t>
            </a:r>
          </a:p>
          <a:p>
            <a:pPr marL="221615" indent="0" algn="just">
              <a:lnSpc>
                <a:spcPct val="107000"/>
              </a:lnSpc>
              <a:spcAft>
                <a:spcPts val="800"/>
              </a:spcAft>
              <a:buNone/>
            </a:pPr>
            <a:r>
              <a:rPr lang="es-ES" sz="23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Se ha realizado los</a:t>
            </a:r>
            <a:r>
              <a:rPr lang="es-ES" sz="2300" kern="100" dirty="0">
                <a:effectLst/>
                <a:latin typeface="Arial" panose="020B0604020202020204" pitchFamily="34" charset="0"/>
                <a:ea typeface="Calibri" panose="020F0502020204030204" pitchFamily="34" charset="0"/>
                <a:cs typeface="Arial" panose="020B0604020202020204" pitchFamily="34" charset="0"/>
              </a:rPr>
              <a:t> viajes internacionales previstos, </a:t>
            </a:r>
            <a:r>
              <a:rPr lang="es-ES" sz="2300" kern="100" dirty="0">
                <a:latin typeface="Arial" panose="020B0604020202020204" pitchFamily="34" charset="0"/>
                <a:cs typeface="Arial" panose="020B0604020202020204" pitchFamily="34" charset="0"/>
              </a:rPr>
              <a:t>a:</a:t>
            </a:r>
          </a:p>
          <a:p>
            <a:pPr marL="507365" indent="-285750" algn="just">
              <a:lnSpc>
                <a:spcPct val="107000"/>
              </a:lnSpc>
              <a:spcAft>
                <a:spcPts val="800"/>
              </a:spcAft>
              <a:buFontTx/>
              <a:buChar char="-"/>
            </a:pPr>
            <a:r>
              <a:rPr lang="es-ES" sz="2300" kern="100" dirty="0">
                <a:latin typeface="Arial" panose="020B0604020202020204" pitchFamily="34" charset="0"/>
                <a:cs typeface="Arial" panose="020B0604020202020204" pitchFamily="34" charset="0"/>
              </a:rPr>
              <a:t>Nápoles y Costa Amalfitana (Italia) Del 30 de setiembre al 6 de octubre, con una asistencia de 31 personas.</a:t>
            </a:r>
          </a:p>
          <a:p>
            <a:pPr marL="507365" indent="-285750" algn="just">
              <a:lnSpc>
                <a:spcPct val="107000"/>
              </a:lnSpc>
              <a:spcAft>
                <a:spcPts val="800"/>
              </a:spcAft>
              <a:buFontTx/>
              <a:buChar char="-"/>
            </a:pPr>
            <a:r>
              <a:rPr lang="es-ES" sz="2300" dirty="0">
                <a:effectLst/>
                <a:latin typeface="Arial" panose="020B0604020202020204" pitchFamily="34" charset="0"/>
                <a:ea typeface="Calibri" panose="020F0502020204030204" pitchFamily="34" charset="0"/>
                <a:cs typeface="Arial" panose="020B0604020202020204" pitchFamily="34" charset="0"/>
              </a:rPr>
              <a:t>El curso de Arte realizó un viaje a Grecia: Titulado</a:t>
            </a:r>
            <a:r>
              <a:rPr lang="es-ES" sz="2300" b="1" dirty="0">
                <a:latin typeface="Arial" panose="020B0604020202020204" pitchFamily="34" charset="0"/>
                <a:ea typeface="Calibri" panose="020F0502020204030204" pitchFamily="34" charset="0"/>
                <a:cs typeface="Arial" panose="020B0604020202020204" pitchFamily="34" charset="0"/>
              </a:rPr>
              <a:t> </a:t>
            </a:r>
            <a:r>
              <a:rPr lang="es-ES" sz="2300" b="1" dirty="0">
                <a:effectLst/>
                <a:latin typeface="Arial" panose="020B0604020202020204" pitchFamily="34" charset="0"/>
                <a:ea typeface="Calibri" panose="020F0502020204030204" pitchFamily="34" charset="0"/>
                <a:cs typeface="Arial" panose="020B0604020202020204" pitchFamily="34" charset="0"/>
              </a:rPr>
              <a:t>“Atenas. </a:t>
            </a:r>
            <a:r>
              <a:rPr lang="es-ES" sz="2300" b="1" dirty="0" err="1">
                <a:effectLst/>
                <a:latin typeface="Arial" panose="020B0604020202020204" pitchFamily="34" charset="0"/>
                <a:ea typeface="Calibri" panose="020F0502020204030204" pitchFamily="34" charset="0"/>
                <a:cs typeface="Arial" panose="020B0604020202020204" pitchFamily="34" charset="0"/>
              </a:rPr>
              <a:t>Argolida</a:t>
            </a:r>
            <a:r>
              <a:rPr lang="es-ES" sz="2300" b="1" dirty="0">
                <a:effectLst/>
                <a:latin typeface="Arial" panose="020B0604020202020204" pitchFamily="34" charset="0"/>
                <a:ea typeface="Calibri" panose="020F0502020204030204" pitchFamily="34" charset="0"/>
                <a:cs typeface="Arial" panose="020B0604020202020204" pitchFamily="34" charset="0"/>
              </a:rPr>
              <a:t> y Delfos”,</a:t>
            </a:r>
            <a:r>
              <a:rPr lang="es-ES" sz="2300" dirty="0">
                <a:effectLst/>
                <a:latin typeface="Arial" panose="020B0604020202020204" pitchFamily="34" charset="0"/>
                <a:ea typeface="Calibri" panose="020F0502020204030204" pitchFamily="34" charset="0"/>
                <a:cs typeface="Arial" panose="020B0604020202020204" pitchFamily="34" charset="0"/>
              </a:rPr>
              <a:t> del 1 al 6 de Abril, con la asistencia de 33 personas.</a:t>
            </a:r>
            <a:endParaRPr lang="es-ES" sz="2300" kern="100" dirty="0">
              <a:latin typeface="Arial" panose="020B0604020202020204" pitchFamily="34" charset="0"/>
              <a:cs typeface="Arial" panose="020B0604020202020204" pitchFamily="34" charset="0"/>
            </a:endParaRPr>
          </a:p>
          <a:p>
            <a:pPr marL="221615" indent="0" algn="just">
              <a:lnSpc>
                <a:spcPct val="107000"/>
              </a:lnSpc>
              <a:buNone/>
            </a:pPr>
            <a:r>
              <a:rPr lang="es-ES" sz="2300" b="1" u="sng" dirty="0">
                <a:effectLst/>
                <a:latin typeface="Arial" panose="020B0604020202020204" pitchFamily="34" charset="0"/>
                <a:ea typeface="Calibri" panose="020F0502020204030204" pitchFamily="34" charset="0"/>
                <a:cs typeface="Arial" panose="020B0604020202020204" pitchFamily="34" charset="0"/>
              </a:rPr>
              <a:t>Visitas Culturales</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221615" indent="0" algn="just" fontAlgn="base">
              <a:lnSpc>
                <a:spcPct val="115000"/>
              </a:lnSpc>
              <a:spcAft>
                <a:spcPts val="1000"/>
              </a:spcAft>
              <a:buNone/>
              <a:tabLst>
                <a:tab pos="3498850" algn="l"/>
                <a:tab pos="4301490" algn="l"/>
              </a:tabLst>
            </a:pPr>
            <a:r>
              <a:rPr lang="es-ES" sz="2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Se reanudaron el 27 de febrero, y continuaron todos los últimos martes de cada mes, los Ciclos de visitas a la Real Academia de Bellas Artes de San Fernando. </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221615" indent="0" algn="just" fontAlgn="base">
              <a:lnSpc>
                <a:spcPct val="115000"/>
              </a:lnSpc>
              <a:spcAft>
                <a:spcPts val="1000"/>
              </a:spcAft>
              <a:buNone/>
              <a:tabLst>
                <a:tab pos="3498850" algn="l"/>
                <a:tab pos="4301490" algn="l"/>
              </a:tabLst>
            </a:pPr>
            <a:r>
              <a:rPr lang="es-ES" sz="2300" kern="100" dirty="0">
                <a:effectLst/>
                <a:latin typeface="Arial" panose="020B0604020202020204" pitchFamily="34" charset="0"/>
                <a:ea typeface="Calibri" panose="020F0502020204030204" pitchFamily="34" charset="0"/>
                <a:cs typeface="Arial" panose="020B0604020202020204" pitchFamily="34" charset="0"/>
              </a:rPr>
              <a:t>Se ha realizado la excursión a Toledo. Parque histórico</a:t>
            </a:r>
            <a:r>
              <a:rPr lang="es-ES" sz="2300" kern="100" dirty="0">
                <a:effectLst/>
                <a:latin typeface="Arial" panose="020B0604020202020204" pitchFamily="34" charset="0"/>
                <a:ea typeface="NSimSun" panose="02010609030101010101" pitchFamily="49" charset="-122"/>
                <a:cs typeface="Arial" panose="020B0604020202020204" pitchFamily="34" charset="0"/>
              </a:rPr>
              <a:t> </a:t>
            </a:r>
            <a:r>
              <a:rPr lang="es-ES" sz="2300" b="1" kern="100" dirty="0">
                <a:effectLst/>
                <a:latin typeface="Arial" panose="020B0604020202020204" pitchFamily="34" charset="0"/>
                <a:ea typeface="NSimSun" panose="02010609030101010101" pitchFamily="49" charset="-122"/>
                <a:cs typeface="Arial" panose="020B0604020202020204" pitchFamily="34" charset="0"/>
              </a:rPr>
              <a:t>Puy du </a:t>
            </a:r>
            <a:r>
              <a:rPr lang="es-ES" sz="2300" b="1" kern="100" dirty="0" err="1">
                <a:effectLst/>
                <a:latin typeface="Arial" panose="020B0604020202020204" pitchFamily="34" charset="0"/>
                <a:ea typeface="NSimSun" panose="02010609030101010101" pitchFamily="49" charset="-122"/>
                <a:cs typeface="Arial" panose="020B0604020202020204" pitchFamily="34" charset="0"/>
              </a:rPr>
              <a:t>Fou</a:t>
            </a:r>
            <a:r>
              <a:rPr lang="es-ES" sz="2300" kern="100" dirty="0">
                <a:effectLst/>
                <a:latin typeface="Arial" panose="020B0604020202020204" pitchFamily="34" charset="0"/>
                <a:ea typeface="NSimSun" panose="02010609030101010101" pitchFamily="49" charset="-122"/>
                <a:cs typeface="Arial" panose="020B0604020202020204" pitchFamily="34" charset="0"/>
              </a:rPr>
              <a:t> </a:t>
            </a:r>
            <a:r>
              <a:rPr lang="es-ES" sz="2300" b="1" kern="100" dirty="0">
                <a:effectLst/>
                <a:latin typeface="Arial" panose="020B0604020202020204" pitchFamily="34" charset="0"/>
                <a:ea typeface="Calibri" panose="020F0502020204030204" pitchFamily="34" charset="0"/>
                <a:cs typeface="Arial" panose="020B0604020202020204" pitchFamily="34" charset="0"/>
              </a:rPr>
              <a:t>el 23 y 24 de mayo</a:t>
            </a:r>
            <a:r>
              <a:rPr lang="es-ES" sz="2300" kern="100" dirty="0">
                <a:effectLst/>
                <a:latin typeface="Arial" panose="020B0604020202020204" pitchFamily="34" charset="0"/>
                <a:ea typeface="Calibri" panose="020F0502020204030204" pitchFamily="34" charset="0"/>
                <a:cs typeface="Arial" panose="020B0604020202020204" pitchFamily="34" charset="0"/>
              </a:rPr>
              <a:t>, con posterior visita a la “Ciudad de las Tres Culturas”.</a:t>
            </a:r>
          </a:p>
          <a:p>
            <a:pPr marL="221615" indent="0" algn="just">
              <a:lnSpc>
                <a:spcPct val="107000"/>
              </a:lnSpc>
              <a:spcAft>
                <a:spcPts val="800"/>
              </a:spcAft>
              <a:buNone/>
            </a:pPr>
            <a:r>
              <a:rPr lang="es-ES" sz="2300" b="1" u="sng" dirty="0">
                <a:effectLst/>
                <a:latin typeface="Arial" panose="020B0604020202020204" pitchFamily="34" charset="0"/>
                <a:ea typeface="Calibri" panose="020F0502020204030204" pitchFamily="34" charset="0"/>
                <a:cs typeface="Arial" panose="020B0604020202020204" pitchFamily="34" charset="0"/>
              </a:rPr>
              <a:t>Senderismo</a:t>
            </a:r>
          </a:p>
          <a:p>
            <a:pPr marL="0" indent="0" algn="just">
              <a:buNone/>
            </a:pPr>
            <a:r>
              <a:rPr lang="es-ES" sz="2300" dirty="0">
                <a:latin typeface="Arial" panose="020B0604020202020204" pitchFamily="34" charset="0"/>
                <a:ea typeface="Calibri" panose="020F0502020204030204" pitchFamily="34" charset="0"/>
                <a:cs typeface="Arial" panose="020B0604020202020204" pitchFamily="34" charset="0"/>
              </a:rPr>
              <a:t>       </a:t>
            </a:r>
            <a:r>
              <a:rPr lang="es-ES" sz="2300" dirty="0">
                <a:effectLst/>
                <a:latin typeface="Arial" panose="020B0604020202020204" pitchFamily="34" charset="0"/>
                <a:ea typeface="Calibri" panose="020F0502020204030204" pitchFamily="34" charset="0"/>
                <a:cs typeface="Arial" panose="020B0604020202020204" pitchFamily="34" charset="0"/>
              </a:rPr>
              <a:t>El grupo de senderismo de Ingenieros Intrépidos del COIIM-AIIM de la Comisión de Actividades culturales y recreativas continúa con sus andadas.</a:t>
            </a:r>
          </a:p>
          <a:p>
            <a:pPr indent="0" algn="just">
              <a:lnSpc>
                <a:spcPct val="115000"/>
              </a:lnSpc>
              <a:spcAft>
                <a:spcPts val="800"/>
              </a:spcAft>
              <a:buNone/>
            </a:pPr>
            <a:r>
              <a:rPr lang="es-ES" sz="2300" kern="100" dirty="0">
                <a:effectLst/>
                <a:latin typeface="Arial" panose="020B0604020202020204" pitchFamily="34" charset="0"/>
                <a:ea typeface="Calibri" panose="020F0502020204030204" pitchFamily="34" charset="0"/>
                <a:cs typeface="Arial" panose="020B0604020202020204" pitchFamily="34" charset="0"/>
              </a:rPr>
              <a:t>EL </a:t>
            </a:r>
            <a:r>
              <a:rPr lang="es-ES" sz="2300" b="1" kern="100" dirty="0">
                <a:effectLst/>
                <a:latin typeface="Arial" panose="020B0604020202020204" pitchFamily="34" charset="0"/>
                <a:ea typeface="Calibri" panose="020F0502020204030204" pitchFamily="34" charset="0"/>
                <a:cs typeface="Arial" panose="020B0604020202020204" pitchFamily="34" charset="0"/>
              </a:rPr>
              <a:t>28 de febrero</a:t>
            </a:r>
            <a:r>
              <a:rPr lang="es-ES" sz="2300" kern="100" dirty="0">
                <a:effectLst/>
                <a:latin typeface="Arial" panose="020B0604020202020204" pitchFamily="34" charset="0"/>
                <a:ea typeface="Calibri" panose="020F0502020204030204" pitchFamily="34" charset="0"/>
                <a:cs typeface="Arial" panose="020B0604020202020204" pitchFamily="34" charset="0"/>
              </a:rPr>
              <a:t> realizó una de sus habituales marchas de senderismo, esta vez recorriendo un circuito por las dehesas de Cercedilla y alrededores de la Fuenfría pertenecientes a la Cuenca Alta del Manzanares. Se completó una ruta circular de 14 km aproximadamente de recorrido, con un desnivel de 220 metros.</a:t>
            </a:r>
          </a:p>
          <a:p>
            <a:pPr indent="0" algn="just">
              <a:lnSpc>
                <a:spcPct val="115000"/>
              </a:lnSpc>
              <a:spcAft>
                <a:spcPts val="800"/>
              </a:spcAft>
              <a:buNone/>
            </a:pPr>
            <a:r>
              <a:rPr lang="es-ES" sz="2300" kern="100" dirty="0">
                <a:effectLst/>
                <a:latin typeface="Arial" panose="020B0604020202020204" pitchFamily="34" charset="0"/>
                <a:ea typeface="Calibri" panose="020F0502020204030204" pitchFamily="34" charset="0"/>
                <a:cs typeface="Arial" panose="020B0604020202020204" pitchFamily="34" charset="0"/>
              </a:rPr>
              <a:t>El </a:t>
            </a:r>
            <a:r>
              <a:rPr lang="es-ES" sz="2300" b="1" kern="100" dirty="0">
                <a:effectLst/>
                <a:latin typeface="Arial" panose="020B0604020202020204" pitchFamily="34" charset="0"/>
                <a:ea typeface="Calibri" panose="020F0502020204030204" pitchFamily="34" charset="0"/>
                <a:cs typeface="Arial" panose="020B0604020202020204" pitchFamily="34" charset="0"/>
              </a:rPr>
              <a:t>17 de abril</a:t>
            </a:r>
            <a:r>
              <a:rPr lang="es-ES" sz="2300" kern="100" dirty="0">
                <a:effectLst/>
                <a:latin typeface="Arial" panose="020B0604020202020204" pitchFamily="34" charset="0"/>
                <a:ea typeface="Calibri" panose="020F0502020204030204" pitchFamily="34" charset="0"/>
                <a:cs typeface="Arial" panose="020B0604020202020204" pitchFamily="34" charset="0"/>
              </a:rPr>
              <a:t>, el grupo de Ingenieros Intrépidos del COIIM-AIIM realizo una marcha por la zona del Espinar (Segovia) por el camino de la Panera, por el río Moros, llegando hasta su primer embalse (del Tejo) y vuelta. Es una ruta </a:t>
            </a:r>
            <a:r>
              <a:rPr lang="es-ES" sz="2300" kern="100" dirty="0" err="1">
                <a:effectLst/>
                <a:latin typeface="Arial" panose="020B0604020202020204" pitchFamily="34" charset="0"/>
                <a:ea typeface="Calibri" panose="020F0502020204030204" pitchFamily="34" charset="0"/>
                <a:cs typeface="Arial" panose="020B0604020202020204" pitchFamily="34" charset="0"/>
              </a:rPr>
              <a:t>pseudocircular</a:t>
            </a:r>
            <a:r>
              <a:rPr lang="es-ES" sz="2300" kern="100" dirty="0">
                <a:effectLst/>
                <a:latin typeface="Arial" panose="020B0604020202020204" pitchFamily="34" charset="0"/>
                <a:ea typeface="Calibri" panose="020F0502020204030204" pitchFamily="34" charset="0"/>
                <a:cs typeface="Arial" panose="020B0604020202020204" pitchFamily="34" charset="0"/>
              </a:rPr>
              <a:t> de 13,7 km, con un desnivel entre 250 y 280 m. y altitud mínima de 1229 m. y máxima de 1.511 m.</a:t>
            </a:r>
          </a:p>
          <a:p>
            <a:pPr indent="0" algn="just">
              <a:lnSpc>
                <a:spcPct val="170000"/>
              </a:lnSpc>
              <a:spcAft>
                <a:spcPts val="800"/>
              </a:spcAft>
              <a:buNone/>
            </a:pPr>
            <a:r>
              <a:rPr lang="es-ES" sz="2300" kern="100" dirty="0">
                <a:effectLst/>
                <a:latin typeface="Arial" panose="020B0604020202020204" pitchFamily="34" charset="0"/>
                <a:ea typeface="Calibri" panose="020F0502020204030204" pitchFamily="34" charset="0"/>
                <a:cs typeface="Arial" panose="020B0604020202020204" pitchFamily="34" charset="0"/>
              </a:rPr>
              <a:t>El </a:t>
            </a:r>
            <a:r>
              <a:rPr lang="es-ES" sz="2300" b="1" kern="100" dirty="0">
                <a:effectLst/>
                <a:latin typeface="Arial" panose="020B0604020202020204" pitchFamily="34" charset="0"/>
                <a:ea typeface="Calibri" panose="020F0502020204030204" pitchFamily="34" charset="0"/>
                <a:cs typeface="Arial" panose="020B0604020202020204" pitchFamily="34" charset="0"/>
              </a:rPr>
              <a:t>22 de mayo, </a:t>
            </a:r>
            <a:r>
              <a:rPr lang="es-ES" sz="2300" kern="100" dirty="0">
                <a:effectLst/>
                <a:latin typeface="Arial" panose="020B0604020202020204" pitchFamily="34" charset="0"/>
                <a:ea typeface="Calibri" panose="020F0502020204030204" pitchFamily="34" charset="0"/>
                <a:cs typeface="Arial" panose="020B0604020202020204" pitchFamily="34" charset="0"/>
              </a:rPr>
              <a:t>el grupo de senderismo realizo una marcha </a:t>
            </a:r>
            <a:r>
              <a:rPr lang="es-ES" sz="23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circular desde las Dehesas de Cercedilla</a:t>
            </a:r>
            <a:r>
              <a:rPr lang="es-ES" sz="23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 es una ruta </a:t>
            </a:r>
            <a:r>
              <a:rPr lang="es-ES" sz="23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sencilla de seguir que nos permite conocer la Calzada Romana</a:t>
            </a:r>
            <a:r>
              <a:rPr lang="es-ES" sz="23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adentrándonos por los bosques de esta magnífica zona de la sierra.</a:t>
            </a:r>
            <a:r>
              <a:rPr lang="es-ES" sz="2300" kern="100" dirty="0">
                <a:effectLst/>
                <a:latin typeface="Arial" panose="020B0604020202020204" pitchFamily="34" charset="0"/>
                <a:ea typeface="Calibri" panose="020F0502020204030204" pitchFamily="34" charset="0"/>
                <a:cs typeface="Arial" panose="020B0604020202020204" pitchFamily="34" charset="0"/>
              </a:rPr>
              <a:t> Catalogada como fácil por su </a:t>
            </a:r>
            <a:r>
              <a:rPr lang="es-ES" sz="23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recorrido</a:t>
            </a:r>
            <a:r>
              <a:rPr lang="es-ES" sz="23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 relativamente sencillo y agradable de unos 9 km. </a:t>
            </a:r>
            <a:r>
              <a:rPr lang="es-ES" sz="2300" kern="100" dirty="0">
                <a:effectLst/>
                <a:latin typeface="Arial" panose="020B0604020202020204" pitchFamily="34" charset="0"/>
                <a:ea typeface="Calibri" panose="020F0502020204030204" pitchFamily="34" charset="0"/>
                <a:cs typeface="Arial" panose="020B0604020202020204" pitchFamily="34" charset="0"/>
              </a:rPr>
              <a:t>La duración prevista es de algo más de 3,5 horas en total (ida y vuelta) dependiendo del tiempo que paremos para disfrutar de un descanso hacia la mitad de la ruta.</a:t>
            </a:r>
          </a:p>
          <a:p>
            <a:pPr marL="0" indent="0" algn="just">
              <a:spcAft>
                <a:spcPts val="750"/>
              </a:spcAft>
              <a:buNone/>
            </a:pPr>
            <a:r>
              <a:rPr lang="es-ES" sz="2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El </a:t>
            </a:r>
            <a:r>
              <a:rPr lang="es-ES" sz="2300" b="1" dirty="0">
                <a:effectLst/>
                <a:latin typeface="Arial" panose="020B0604020202020204" pitchFamily="34" charset="0"/>
                <a:ea typeface="Times New Roman" panose="02020603050405020304" pitchFamily="18" charset="0"/>
                <a:cs typeface="Arial" panose="020B0604020202020204" pitchFamily="34" charset="0"/>
              </a:rPr>
              <a:t>23 de octubre</a:t>
            </a:r>
            <a:r>
              <a:rPr lang="es-ES" sz="23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s-ES" sz="2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se realizó una marcha </a:t>
            </a:r>
            <a:r>
              <a:rPr lang="es-ES" sz="23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circular desde la Barranca hasta el Mirador de las Canchas.</a:t>
            </a:r>
            <a:r>
              <a:rPr lang="es-ES" sz="2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La duración es de tres horas y media, unos 9 km y un desnivel de 350 metros aprox. </a:t>
            </a:r>
          </a:p>
          <a:p>
            <a:pPr marL="0" indent="0" algn="just">
              <a:lnSpc>
                <a:spcPct val="170000"/>
              </a:lnSpc>
              <a:spcAft>
                <a:spcPts val="750"/>
              </a:spcAft>
              <a:buNone/>
            </a:pPr>
            <a:r>
              <a:rPr lang="es-ES" sz="2300" dirty="0">
                <a:solidFill>
                  <a:srgbClr val="333333"/>
                </a:solidFill>
                <a:effectLst/>
                <a:latin typeface="Arial" panose="020B0604020202020204" pitchFamily="34" charset="0"/>
                <a:ea typeface="Calibri" panose="020F0502020204030204" pitchFamily="34" charset="0"/>
                <a:cs typeface="Arial" panose="020B0604020202020204" pitchFamily="34" charset="0"/>
              </a:rPr>
              <a:t>       El </a:t>
            </a:r>
            <a:r>
              <a:rPr lang="es-ES" sz="2300" b="1" dirty="0">
                <a:effectLst/>
                <a:latin typeface="Arial" panose="020B0604020202020204" pitchFamily="34" charset="0"/>
                <a:ea typeface="Calibri" panose="020F0502020204030204" pitchFamily="34" charset="0"/>
                <a:cs typeface="Arial" panose="020B0604020202020204" pitchFamily="34" charset="0"/>
              </a:rPr>
              <a:t>20 de noviembre</a:t>
            </a:r>
            <a:r>
              <a:rPr lang="es-ES" sz="2300" dirty="0">
                <a:solidFill>
                  <a:srgbClr val="333333"/>
                </a:solidFill>
                <a:effectLst/>
                <a:latin typeface="Arial" panose="020B0604020202020204" pitchFamily="34" charset="0"/>
                <a:ea typeface="Calibri" panose="020F0502020204030204" pitchFamily="34" charset="0"/>
                <a:cs typeface="Arial" panose="020B0604020202020204" pitchFamily="34" charset="0"/>
              </a:rPr>
              <a:t>, se realizó una marcha que se la denomina </a:t>
            </a:r>
            <a:r>
              <a:rPr lang="es-ES" sz="2300" dirty="0">
                <a:solidFill>
                  <a:srgbClr val="333333"/>
                </a:solidFill>
                <a:latin typeface="Arial" panose="020B0604020202020204" pitchFamily="34" charset="0"/>
                <a:cs typeface="Arial" panose="020B0604020202020204" pitchFamily="34" charset="0"/>
              </a:rPr>
              <a:t>Camino del Agua, donde se ven las tuberías que traían el agua desde el pantano de Las </a:t>
            </a:r>
            <a:r>
              <a:rPr lang="es-ES" sz="2300" dirty="0" err="1">
                <a:solidFill>
                  <a:srgbClr val="333333"/>
                </a:solidFill>
                <a:latin typeface="Arial" panose="020B0604020202020204" pitchFamily="34" charset="0"/>
                <a:cs typeface="Arial" panose="020B0604020202020204" pitchFamily="34" charset="0"/>
              </a:rPr>
              <a:t>Berceas</a:t>
            </a:r>
            <a:r>
              <a:rPr lang="es-ES" sz="2300" dirty="0">
                <a:solidFill>
                  <a:srgbClr val="333333"/>
                </a:solidFill>
                <a:latin typeface="Arial" panose="020B0604020202020204" pitchFamily="34" charset="0"/>
                <a:cs typeface="Arial" panose="020B0604020202020204" pitchFamily="34" charset="0"/>
              </a:rPr>
              <a:t>. Siguieron por </a:t>
            </a:r>
            <a:r>
              <a:rPr lang="es-ES" sz="2300" dirty="0">
                <a:latin typeface="Arial" panose="020B0604020202020204" pitchFamily="34" charset="0"/>
                <a:cs typeface="Arial" panose="020B0604020202020204" pitchFamily="34" charset="0"/>
              </a:rPr>
              <a:t>entre pinares hasta    Las Dehesas, donde culminaron con una comida.</a:t>
            </a:r>
          </a:p>
          <a:p>
            <a:pPr marL="221615" indent="0">
              <a:lnSpc>
                <a:spcPct val="107000"/>
              </a:lnSpc>
              <a:spcAft>
                <a:spcPts val="800"/>
              </a:spcAft>
              <a:buNone/>
            </a:pPr>
            <a:endParaRPr lang="es-ES" sz="1800" b="1" u="sng" dirty="0">
              <a:effectLst/>
              <a:latin typeface="Calibri" panose="020F0502020204030204" pitchFamily="34" charset="0"/>
              <a:ea typeface="Calibri" panose="020F0502020204030204" pitchFamily="34" charset="0"/>
              <a:cs typeface="Calibri" panose="020F0502020204030204" pitchFamily="34" charset="0"/>
            </a:endParaRPr>
          </a:p>
          <a:p>
            <a:pPr marL="221615" indent="0">
              <a:lnSpc>
                <a:spcPct val="107000"/>
              </a:lnSpc>
              <a:spcAft>
                <a:spcPts val="800"/>
              </a:spcAft>
              <a:buNone/>
            </a:pPr>
            <a:endParaRPr lang="es-ES" sz="1800" b="1" u="sng" dirty="0">
              <a:effectLst/>
              <a:latin typeface="Calibri" panose="020F0502020204030204" pitchFamily="34" charset="0"/>
              <a:ea typeface="Calibri" panose="020F0502020204030204" pitchFamily="34" charset="0"/>
              <a:cs typeface="Calibri" panose="020F0502020204030204" pitchFamily="34" charset="0"/>
            </a:endParaRPr>
          </a:p>
          <a:p>
            <a:pPr marL="221615" indent="0">
              <a:lnSpc>
                <a:spcPct val="107000"/>
              </a:lnSpc>
              <a:spcAft>
                <a:spcPts val="800"/>
              </a:spcAft>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50000"/>
              </a:lnSpc>
              <a:spcAft>
                <a:spcPts val="800"/>
              </a:spcAft>
              <a:buNone/>
              <a:tabLst>
                <a:tab pos="3498850" algn="l"/>
                <a:tab pos="4301490" algn="l"/>
              </a:tabLst>
            </a:pPr>
            <a:endParaRPr lang="es-ES" dirty="0"/>
          </a:p>
        </p:txBody>
      </p:sp>
    </p:spTree>
    <p:extLst>
      <p:ext uri="{BB962C8B-B14F-4D97-AF65-F5344CB8AC3E}">
        <p14:creationId xmlns:p14="http://schemas.microsoft.com/office/powerpoint/2010/main" val="76896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DFD9A-6DCA-736D-7A39-8AA78521749F}"/>
              </a:ext>
            </a:extLst>
          </p:cNvPr>
          <p:cNvSpPr>
            <a:spLocks noGrp="1"/>
          </p:cNvSpPr>
          <p:nvPr>
            <p:ph type="title"/>
          </p:nvPr>
        </p:nvSpPr>
        <p:spPr>
          <a:xfrm>
            <a:off x="838200" y="-395366"/>
            <a:ext cx="10515600" cy="1325563"/>
          </a:xfrm>
        </p:spPr>
        <p:txBody>
          <a:bodyPr>
            <a:normAutofit/>
          </a:bodyPr>
          <a:lstStyle/>
          <a:p>
            <a:r>
              <a:rPr lang="es-ES" sz="1800" b="1" dirty="0">
                <a:solidFill>
                  <a:srgbClr val="0070C0"/>
                </a:solidFill>
                <a:latin typeface="Calibri" panose="020F0502020204030204" pitchFamily="34" charset="0"/>
                <a:cs typeface="Calibri" panose="020F0502020204030204" pitchFamily="34" charset="0"/>
              </a:rPr>
              <a:t>9. Club de golf</a:t>
            </a:r>
          </a:p>
        </p:txBody>
      </p:sp>
      <p:sp>
        <p:nvSpPr>
          <p:cNvPr id="3" name="Marcador de contenido 2">
            <a:extLst>
              <a:ext uri="{FF2B5EF4-FFF2-40B4-BE49-F238E27FC236}">
                <a16:creationId xmlns:a16="http://schemas.microsoft.com/office/drawing/2014/main" id="{F83C36E1-819F-2F92-640C-61A1EAB41674}"/>
              </a:ext>
            </a:extLst>
          </p:cNvPr>
          <p:cNvSpPr>
            <a:spLocks noGrp="1"/>
          </p:cNvSpPr>
          <p:nvPr>
            <p:ph idx="1"/>
          </p:nvPr>
        </p:nvSpPr>
        <p:spPr>
          <a:xfrm>
            <a:off x="426643" y="629891"/>
            <a:ext cx="11139535" cy="6372964"/>
          </a:xfrm>
        </p:spPr>
        <p:txBody>
          <a:bodyPr>
            <a:normAutofit/>
          </a:bodyPr>
          <a:lstStyle/>
          <a:p>
            <a:pPr marL="57150" indent="0" algn="just">
              <a:lnSpc>
                <a:spcPct val="150000"/>
              </a:lnSpc>
              <a:buNone/>
            </a:pPr>
            <a:r>
              <a:rPr lang="en-GB" sz="900" dirty="0">
                <a:effectLst/>
                <a:latin typeface="Arial" panose="020B0604020202020204" pitchFamily="34" charset="0"/>
                <a:ea typeface="Times New Roman" panose="02020603050405020304" pitchFamily="18" charset="0"/>
                <a:cs typeface="Arial" panose="020B0604020202020204" pitchFamily="34" charset="0"/>
              </a:rPr>
              <a:t>El Club de Golf </a:t>
            </a:r>
            <a:r>
              <a:rPr lang="en-GB" sz="900" dirty="0" err="1">
                <a:effectLst/>
                <a:latin typeface="Arial" panose="020B0604020202020204" pitchFamily="34" charset="0"/>
                <a:ea typeface="Times New Roman" panose="02020603050405020304" pitchFamily="18" charset="0"/>
                <a:cs typeface="Arial" panose="020B0604020202020204" pitchFamily="34" charset="0"/>
              </a:rPr>
              <a:t>sigue</a:t>
            </a:r>
            <a:r>
              <a:rPr lang="en-GB" sz="900" dirty="0">
                <a:effectLst/>
                <a:latin typeface="Arial" panose="020B0604020202020204" pitchFamily="34" charset="0"/>
                <a:ea typeface="Times New Roman" panose="02020603050405020304" pitchFamily="18" charset="0"/>
                <a:cs typeface="Arial" panose="020B0604020202020204" pitchFamily="34" charset="0"/>
              </a:rPr>
              <a:t> con un </a:t>
            </a:r>
            <a:r>
              <a:rPr lang="en-GB" sz="900" dirty="0" err="1">
                <a:effectLst/>
                <a:latin typeface="Arial" panose="020B0604020202020204" pitchFamily="34" charset="0"/>
                <a:ea typeface="Times New Roman" panose="02020603050405020304" pitchFamily="18" charset="0"/>
                <a:cs typeface="Arial" panose="020B0604020202020204" pitchFamily="34" charset="0"/>
              </a:rPr>
              <a:t>nivel</a:t>
            </a:r>
            <a:r>
              <a:rPr lang="en-GB" sz="900" dirty="0">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effectLst/>
                <a:latin typeface="Arial" panose="020B0604020202020204" pitchFamily="34" charset="0"/>
                <a:ea typeface="Times New Roman" panose="02020603050405020304" pitchFamily="18" charset="0"/>
                <a:cs typeface="Arial" panose="020B0604020202020204" pitchFamily="34" charset="0"/>
              </a:rPr>
              <a:t>actividad</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en</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número</a:t>
            </a:r>
            <a:r>
              <a:rPr lang="en-GB" sz="900" dirty="0">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effectLst/>
                <a:latin typeface="Arial" panose="020B0604020202020204" pitchFamily="34" charset="0"/>
                <a:ea typeface="Times New Roman" panose="02020603050405020304" pitchFamily="18" charset="0"/>
                <a:cs typeface="Arial" panose="020B0604020202020204" pitchFamily="34" charset="0"/>
              </a:rPr>
              <a:t>torneos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ligeramente</a:t>
            </a:r>
            <a:r>
              <a:rPr lang="en-GB" sz="900" dirty="0">
                <a:effectLst/>
                <a:latin typeface="Arial" panose="020B0604020202020204" pitchFamily="34" charset="0"/>
                <a:ea typeface="Times New Roman" panose="02020603050405020304" pitchFamily="18" charset="0"/>
                <a:cs typeface="Arial" panose="020B0604020202020204" pitchFamily="34" charset="0"/>
              </a:rPr>
              <a:t> superior al </a:t>
            </a:r>
            <a:r>
              <a:rPr lang="en-GB" sz="900" dirty="0" err="1">
                <a:effectLst/>
                <a:latin typeface="Arial" panose="020B0604020202020204" pitchFamily="34" charset="0"/>
                <a:ea typeface="Times New Roman" panose="02020603050405020304" pitchFamily="18" charset="0"/>
                <a:cs typeface="Arial" panose="020B0604020202020204" pitchFamily="34" charset="0"/>
              </a:rPr>
              <a:t>realizado</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el</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año</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pasado</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por</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estas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fechas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pero</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manteniéndose</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el</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número</a:t>
            </a:r>
            <a:r>
              <a:rPr lang="en-GB" sz="900" dirty="0">
                <a:effectLst/>
                <a:latin typeface="Arial" panose="020B0604020202020204" pitchFamily="34" charset="0"/>
                <a:ea typeface="Times New Roman" panose="02020603050405020304" pitchFamily="18" charset="0"/>
                <a:cs typeface="Arial" panose="020B0604020202020204" pitchFamily="34" charset="0"/>
              </a:rPr>
              <a:t> medio de </a:t>
            </a:r>
            <a:r>
              <a:rPr lang="en-GB" sz="900" dirty="0" err="1">
                <a:effectLst/>
                <a:latin typeface="Arial" panose="020B0604020202020204" pitchFamily="34" charset="0"/>
                <a:ea typeface="Times New Roman" panose="02020603050405020304" pitchFamily="18" charset="0"/>
                <a:cs typeface="Arial" panose="020B0604020202020204" pitchFamily="34" charset="0"/>
              </a:rPr>
              <a:t>participantes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por</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torneo</a:t>
            </a:r>
            <a:r>
              <a:rPr lang="en-GB" sz="900" dirty="0">
                <a:effectLst/>
                <a:latin typeface="Arial" panose="020B0604020202020204" pitchFamily="34" charset="0"/>
                <a:ea typeface="Times New Roman" panose="02020603050405020304" pitchFamily="18" charset="0"/>
                <a:cs typeface="Arial" panose="020B0604020202020204" pitchFamily="34" charset="0"/>
              </a:rPr>
              <a:t>. El </a:t>
            </a:r>
            <a:r>
              <a:rPr lang="en-GB" sz="900" dirty="0" err="1">
                <a:effectLst/>
                <a:latin typeface="Arial" panose="020B0604020202020204" pitchFamily="34" charset="0"/>
                <a:ea typeface="Times New Roman" panose="02020603050405020304" pitchFamily="18" charset="0"/>
                <a:cs typeface="Arial" panose="020B0604020202020204" pitchFamily="34" charset="0"/>
              </a:rPr>
              <a:t>número</a:t>
            </a:r>
            <a:r>
              <a:rPr lang="en-GB" sz="900" dirty="0">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effectLst/>
                <a:latin typeface="Arial" panose="020B0604020202020204" pitchFamily="34" charset="0"/>
                <a:ea typeface="Times New Roman" panose="02020603050405020304" pitchFamily="18" charset="0"/>
                <a:cs typeface="Arial" panose="020B0604020202020204" pitchFamily="34" charset="0"/>
              </a:rPr>
              <a:t>socios</a:t>
            </a:r>
            <a:r>
              <a:rPr lang="en-GB" sz="900" dirty="0">
                <a:effectLst/>
                <a:latin typeface="Arial" panose="020B0604020202020204" pitchFamily="34" charset="0"/>
                <a:ea typeface="Times New Roman" panose="02020603050405020304" pitchFamily="18" charset="0"/>
                <a:cs typeface="Arial" panose="020B0604020202020204" pitchFamily="34" charset="0"/>
              </a:rPr>
              <a:t> (221), </a:t>
            </a:r>
            <a:r>
              <a:rPr lang="en-GB" sz="900" dirty="0" err="1">
                <a:effectLst/>
                <a:latin typeface="Arial" panose="020B0604020202020204" pitchFamily="34" charset="0"/>
                <a:ea typeface="Times New Roman" panose="02020603050405020304" pitchFamily="18" charset="0"/>
                <a:cs typeface="Arial" panose="020B0604020202020204" pitchFamily="34" charset="0"/>
              </a:rPr>
              <a:t>en</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cambio</a:t>
            </a:r>
            <a:r>
              <a:rPr lang="en-GB" sz="900" dirty="0">
                <a:effectLst/>
                <a:latin typeface="Arial" panose="020B0604020202020204" pitchFamily="34" charset="0"/>
                <a:ea typeface="Times New Roman" panose="02020603050405020304" pitchFamily="18" charset="0"/>
                <a:cs typeface="Arial" panose="020B0604020202020204" pitchFamily="34" charset="0"/>
              </a:rPr>
              <a:t>, ha </a:t>
            </a:r>
            <a:r>
              <a:rPr lang="en-GB" sz="900" dirty="0" err="1">
                <a:effectLst/>
                <a:latin typeface="Arial" panose="020B0604020202020204" pitchFamily="34" charset="0"/>
                <a:ea typeface="Times New Roman" panose="02020603050405020304" pitchFamily="18" charset="0"/>
                <a:cs typeface="Arial" panose="020B0604020202020204" pitchFamily="34" charset="0"/>
              </a:rPr>
              <a:t>aumentado</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ligeramente</a:t>
            </a:r>
            <a:r>
              <a:rPr lang="en-GB" sz="900" dirty="0">
                <a:effectLst/>
                <a:latin typeface="Arial" panose="020B0604020202020204" pitchFamily="34" charset="0"/>
                <a:ea typeface="Times New Roman" panose="02020603050405020304" pitchFamily="18" charset="0"/>
                <a:cs typeface="Arial" panose="020B0604020202020204" pitchFamily="34" charset="0"/>
              </a:rPr>
              <a:t>, con </a:t>
            </a:r>
            <a:r>
              <a:rPr lang="en-GB" sz="900" dirty="0" err="1">
                <a:effectLst/>
                <a:latin typeface="Arial" panose="020B0604020202020204" pitchFamily="34" charset="0"/>
                <a:ea typeface="Times New Roman" panose="02020603050405020304" pitchFamily="18" charset="0"/>
                <a:cs typeface="Arial" panose="020B0604020202020204" pitchFamily="34" charset="0"/>
              </a:rPr>
              <a:t>nuevos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inscritos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más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jóvenes</a:t>
            </a:r>
            <a:r>
              <a:rPr lang="en-GB" sz="900" dirty="0">
                <a:effectLst/>
                <a:latin typeface="Arial" panose="020B0604020202020204" pitchFamily="34" charset="0"/>
                <a:ea typeface="Times New Roman" panose="02020603050405020304" pitchFamily="18" charset="0"/>
                <a:cs typeface="Arial" panose="020B0604020202020204" pitchFamily="34" charset="0"/>
              </a:rPr>
              <a:t> al </a:t>
            </a:r>
            <a:r>
              <a:rPr lang="en-GB" sz="900" dirty="0" err="1">
                <a:effectLst/>
                <a:latin typeface="Arial" panose="020B0604020202020204" pitchFamily="34" charset="0"/>
                <a:ea typeface="Times New Roman" panose="02020603050405020304" pitchFamily="18" charset="0"/>
                <a:cs typeface="Arial" panose="020B0604020202020204" pitchFamily="34" charset="0"/>
              </a:rPr>
              <a:t>igual</a:t>
            </a:r>
            <a:r>
              <a:rPr lang="en-GB" sz="900" dirty="0">
                <a:effectLst/>
                <a:latin typeface="Arial" panose="020B0604020202020204" pitchFamily="34" charset="0"/>
                <a:ea typeface="Times New Roman" panose="02020603050405020304" pitchFamily="18" charset="0"/>
                <a:cs typeface="Arial" panose="020B0604020202020204" pitchFamily="34" charset="0"/>
              </a:rPr>
              <a:t> que </a:t>
            </a:r>
            <a:r>
              <a:rPr lang="en-GB" sz="900" dirty="0" err="1">
                <a:effectLst/>
                <a:latin typeface="Arial" panose="020B0604020202020204" pitchFamily="34" charset="0"/>
                <a:ea typeface="Times New Roman" panose="02020603050405020304" pitchFamily="18" charset="0"/>
                <a:cs typeface="Arial" panose="020B0604020202020204" pitchFamily="34" charset="0"/>
              </a:rPr>
              <a:t>el</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año</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pasado</a:t>
            </a:r>
            <a:r>
              <a:rPr lang="en-GB" sz="900" dirty="0">
                <a:effectLst/>
                <a:latin typeface="Arial" panose="020B0604020202020204" pitchFamily="34" charset="0"/>
                <a:ea typeface="Times New Roman" panose="02020603050405020304" pitchFamily="18" charset="0"/>
                <a:cs typeface="Arial" panose="020B0604020202020204" pitchFamily="34" charset="0"/>
              </a:rPr>
              <a:t>. El </a:t>
            </a:r>
            <a:r>
              <a:rPr lang="en-GB" sz="900" dirty="0" err="1">
                <a:effectLst/>
                <a:latin typeface="Arial" panose="020B0604020202020204" pitchFamily="34" charset="0"/>
                <a:ea typeface="Times New Roman" panose="02020603050405020304" pitchFamily="18" charset="0"/>
                <a:cs typeface="Arial" panose="020B0604020202020204" pitchFamily="34" charset="0"/>
              </a:rPr>
              <a:t>problema</a:t>
            </a:r>
            <a:r>
              <a:rPr lang="en-GB" sz="900" dirty="0">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effectLst/>
                <a:latin typeface="Arial" panose="020B0604020202020204" pitchFamily="34" charset="0"/>
                <a:ea typeface="Times New Roman" panose="02020603050405020304" pitchFamily="18" charset="0"/>
                <a:cs typeface="Arial" panose="020B0604020202020204" pitchFamily="34" charset="0"/>
              </a:rPr>
              <a:t>los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nuevos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socios</a:t>
            </a:r>
            <a:r>
              <a:rPr lang="en-GB" sz="900" dirty="0">
                <a:effectLst/>
                <a:latin typeface="Arial" panose="020B0604020202020204" pitchFamily="34" charset="0"/>
                <a:ea typeface="Times New Roman" panose="02020603050405020304" pitchFamily="18" charset="0"/>
                <a:cs typeface="Arial" panose="020B0604020202020204" pitchFamily="34" charset="0"/>
              </a:rPr>
              <a:t> es que </a:t>
            </a:r>
            <a:r>
              <a:rPr lang="en-GB" sz="900" dirty="0" err="1">
                <a:effectLst/>
                <a:latin typeface="Arial" panose="020B0604020202020204" pitchFamily="34" charset="0"/>
                <a:ea typeface="Times New Roman" panose="02020603050405020304" pitchFamily="18" charset="0"/>
                <a:cs typeface="Arial" panose="020B0604020202020204" pitchFamily="34" charset="0"/>
              </a:rPr>
              <a:t>disponen</a:t>
            </a:r>
            <a:r>
              <a:rPr lang="en-GB" sz="900" dirty="0">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effectLst/>
                <a:latin typeface="Arial" panose="020B0604020202020204" pitchFamily="34" charset="0"/>
                <a:ea typeface="Times New Roman" panose="02020603050405020304" pitchFamily="18" charset="0"/>
                <a:cs typeface="Arial" panose="020B0604020202020204" pitchFamily="34" charset="0"/>
              </a:rPr>
              <a:t>menos</a:t>
            </a:r>
            <a:r>
              <a:rPr lang="en-GB" sz="900" dirty="0">
                <a:effectLst/>
                <a:latin typeface="Arial" panose="020B0604020202020204" pitchFamily="34" charset="0"/>
                <a:ea typeface="Times New Roman" panose="02020603050405020304" pitchFamily="18" charset="0"/>
                <a:cs typeface="Arial" panose="020B0604020202020204" pitchFamily="34" charset="0"/>
              </a:rPr>
              <a:t> </a:t>
            </a:r>
            <a:r>
              <a:rPr lang="en-GB" sz="900" dirty="0" err="1">
                <a:effectLst/>
                <a:latin typeface="Arial" panose="020B0604020202020204" pitchFamily="34" charset="0"/>
                <a:ea typeface="Times New Roman" panose="02020603050405020304" pitchFamily="18" charset="0"/>
                <a:cs typeface="Arial" panose="020B0604020202020204" pitchFamily="34" charset="0"/>
              </a:rPr>
              <a:t>tiempo</a:t>
            </a:r>
            <a:r>
              <a:rPr lang="en-GB" sz="900" dirty="0">
                <a:effectLst/>
                <a:latin typeface="Arial" panose="020B0604020202020204" pitchFamily="34" charset="0"/>
                <a:ea typeface="Times New Roman" panose="02020603050405020304" pitchFamily="18" charset="0"/>
                <a:cs typeface="Arial" panose="020B0604020202020204" pitchFamily="34" charset="0"/>
              </a:rPr>
              <a:t> para </a:t>
            </a:r>
            <a:r>
              <a:rPr lang="en-GB" sz="900" dirty="0" err="1">
                <a:effectLst/>
                <a:latin typeface="Arial" panose="020B0604020202020204" pitchFamily="34" charset="0"/>
                <a:ea typeface="Times New Roman" panose="02020603050405020304" pitchFamily="18" charset="0"/>
                <a:cs typeface="Arial" panose="020B0604020202020204" pitchFamily="34" charset="0"/>
              </a:rPr>
              <a:t>dedicarlo</a:t>
            </a:r>
            <a:r>
              <a:rPr lang="en-GB" sz="900" dirty="0">
                <a:effectLst/>
                <a:latin typeface="Arial" panose="020B0604020202020204" pitchFamily="34" charset="0"/>
                <a:ea typeface="Times New Roman" panose="02020603050405020304" pitchFamily="18" charset="0"/>
                <a:cs typeface="Arial" panose="020B0604020202020204" pitchFamily="34" charset="0"/>
              </a:rPr>
              <a:t> al golf, </a:t>
            </a:r>
            <a:r>
              <a:rPr lang="en-GB" sz="900" dirty="0" err="1">
                <a:effectLst/>
                <a:latin typeface="Arial" panose="020B0604020202020204" pitchFamily="34" charset="0"/>
                <a:ea typeface="Times New Roman" panose="02020603050405020304" pitchFamily="18" charset="0"/>
                <a:cs typeface="Arial" panose="020B0604020202020204" pitchFamily="34" charset="0"/>
              </a:rPr>
              <a:t>especialmente</a:t>
            </a:r>
            <a:r>
              <a:rPr lang="en-GB" sz="900" dirty="0">
                <a:effectLst/>
                <a:latin typeface="Arial" panose="020B0604020202020204" pitchFamily="34" charset="0"/>
                <a:ea typeface="Times New Roman" panose="02020603050405020304" pitchFamily="18" charset="0"/>
                <a:cs typeface="Arial" panose="020B0604020202020204" pitchFamily="34" charset="0"/>
              </a:rPr>
              <a:t> entre </a:t>
            </a:r>
            <a:r>
              <a:rPr lang="en-GB" sz="900" dirty="0" err="1">
                <a:effectLst/>
                <a:latin typeface="Arial" panose="020B0604020202020204" pitchFamily="34" charset="0"/>
                <a:ea typeface="Times New Roman" panose="02020603050405020304" pitchFamily="18" charset="0"/>
                <a:cs typeface="Arial" panose="020B0604020202020204" pitchFamily="34" charset="0"/>
              </a:rPr>
              <a:t>semana</a:t>
            </a:r>
            <a:r>
              <a:rPr lang="en-GB" sz="900" dirty="0">
                <a:effectLst/>
                <a:latin typeface="Arial" panose="020B0604020202020204" pitchFamily="34" charset="0"/>
                <a:ea typeface="Times New Roman" panose="02020603050405020304" pitchFamily="18" charset="0"/>
                <a:cs typeface="Arial" panose="020B0604020202020204" pitchFamily="34" charset="0"/>
              </a:rPr>
              <a:t>. </a:t>
            </a:r>
            <a:endParaRPr lang="es-ES" sz="900" dirty="0">
              <a:effectLst/>
              <a:latin typeface="Arial" panose="020B0604020202020204" pitchFamily="34" charset="0"/>
              <a:ea typeface="Times New Roman" panose="02020603050405020304" pitchFamily="18" charset="0"/>
              <a:cs typeface="Arial" panose="020B0604020202020204" pitchFamily="34" charset="0"/>
            </a:endParaRPr>
          </a:p>
          <a:p>
            <a:pPr marL="57150" indent="0" algn="just">
              <a:lnSpc>
                <a:spcPct val="115000"/>
              </a:lnSpc>
              <a:buNone/>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previsto</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49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torneos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lo largo del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año</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(22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circuitos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18 hoyos,15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circuitos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Pares 3, y 12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circuitos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9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hoyos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que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resaltamos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calendario</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circuitos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18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hoyos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algunos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eventos</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57150" indent="0" algn="just">
              <a:lnSpc>
                <a:spcPct val="115000"/>
              </a:lnSpc>
              <a:buNone/>
            </a:pPr>
            <a:r>
              <a:rPr lang="es-ES" sz="900" kern="100" dirty="0">
                <a:effectLst/>
                <a:latin typeface="Arial" panose="020B0604020202020204" pitchFamily="34" charset="0"/>
                <a:ea typeface="Calibri" panose="020F0502020204030204" pitchFamily="34" charset="0"/>
                <a:cs typeface="Arial" panose="020B0604020202020204" pitchFamily="34" charset="0"/>
              </a:rPr>
              <a:t>El </a:t>
            </a:r>
            <a:r>
              <a:rPr lang="es-ES" sz="900" b="1" kern="100" dirty="0">
                <a:effectLst/>
                <a:latin typeface="Arial" panose="020B0604020202020204" pitchFamily="34" charset="0"/>
                <a:ea typeface="Calibri" panose="020F0502020204030204" pitchFamily="34" charset="0"/>
                <a:cs typeface="Arial" panose="020B0604020202020204" pitchFamily="34" charset="0"/>
              </a:rPr>
              <a:t>18 de marzo </a:t>
            </a:r>
            <a:r>
              <a:rPr lang="es-ES" sz="900" kern="100" dirty="0">
                <a:effectLst/>
                <a:latin typeface="Arial" panose="020B0604020202020204" pitchFamily="34" charset="0"/>
                <a:ea typeface="Calibri" panose="020F0502020204030204" pitchFamily="34" charset="0"/>
                <a:cs typeface="Arial" panose="020B0604020202020204" pitchFamily="34" charset="0"/>
              </a:rPr>
              <a:t>se celebró el 20 aniversario de la Fundación del Club de Golf COIIM/AIIM y el Torneo de “San Jose” </a:t>
            </a:r>
            <a:r>
              <a:rPr lang="es-ES" sz="900" kern="100" dirty="0">
                <a:solidFill>
                  <a:srgbClr val="353535"/>
                </a:solidFill>
                <a:effectLst/>
                <a:latin typeface="Arial" panose="020B0604020202020204" pitchFamily="34" charset="0"/>
                <a:ea typeface="Calibri" panose="020F0502020204030204" pitchFamily="34" charset="0"/>
                <a:cs typeface="Arial" panose="020B0604020202020204" pitchFamily="34" charset="0"/>
              </a:rPr>
              <a:t>en </a:t>
            </a:r>
            <a:r>
              <a:rPr lang="es-ES" sz="900" kern="100" dirty="0" err="1">
                <a:solidFill>
                  <a:srgbClr val="353535"/>
                </a:solidFill>
                <a:effectLst/>
                <a:latin typeface="Arial" panose="020B0604020202020204" pitchFamily="34" charset="0"/>
                <a:ea typeface="Calibri" panose="020F0502020204030204" pitchFamily="34" charset="0"/>
                <a:cs typeface="Arial" panose="020B0604020202020204" pitchFamily="34" charset="0"/>
              </a:rPr>
              <a:t>Montealvar</a:t>
            </a:r>
            <a:r>
              <a:rPr lang="es-ES" sz="900" kern="100" dirty="0">
                <a:solidFill>
                  <a:srgbClr val="353535"/>
                </a:solidFill>
                <a:effectLst/>
                <a:latin typeface="Arial" panose="020B0604020202020204" pitchFamily="34" charset="0"/>
                <a:ea typeface="Calibri" panose="020F0502020204030204" pitchFamily="34" charset="0"/>
                <a:cs typeface="Arial" panose="020B0604020202020204" pitchFamily="34" charset="0"/>
              </a:rPr>
              <a:t>  Golf </a:t>
            </a:r>
            <a:r>
              <a:rPr lang="es-ES" sz="900" kern="100" dirty="0" err="1">
                <a:solidFill>
                  <a:srgbClr val="353535"/>
                </a:solidFill>
                <a:effectLst/>
                <a:latin typeface="Arial" panose="020B0604020202020204" pitchFamily="34" charset="0"/>
                <a:ea typeface="Calibri" panose="020F0502020204030204" pitchFamily="34" charset="0"/>
                <a:cs typeface="Arial" panose="020B0604020202020204" pitchFamily="34" charset="0"/>
              </a:rPr>
              <a:t>Club.Yebes.Guadalajara</a:t>
            </a:r>
            <a:r>
              <a:rPr lang="es-ES" sz="900" kern="100" dirty="0">
                <a:solidFill>
                  <a:srgbClr val="353535"/>
                </a:solidFill>
                <a:effectLst/>
                <a:latin typeface="Arial" panose="020B0604020202020204" pitchFamily="34" charset="0"/>
                <a:ea typeface="Calibri" panose="020F0502020204030204" pitchFamily="34" charset="0"/>
                <a:cs typeface="Arial" panose="020B0604020202020204" pitchFamily="34" charset="0"/>
              </a:rPr>
              <a:t>.(Torneo San José)</a:t>
            </a:r>
          </a:p>
          <a:p>
            <a:pPr marL="57150" indent="0" algn="just">
              <a:lnSpc>
                <a:spcPct val="115000"/>
              </a:lnSpc>
              <a:buNone/>
            </a:pP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El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17 de abril</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en La Faisanera (Segovia).</a:t>
            </a:r>
          </a:p>
          <a:p>
            <a:pPr marL="57150" indent="0" algn="just">
              <a:lnSpc>
                <a:spcPct val="115000"/>
              </a:lnSpc>
              <a:buNone/>
            </a:pPr>
            <a:r>
              <a:rPr lang="es-ES" sz="900" kern="100" dirty="0">
                <a:solidFill>
                  <a:srgbClr val="222222"/>
                </a:solidFill>
                <a:latin typeface="Arial" panose="020B0604020202020204" pitchFamily="34" charset="0"/>
                <a:ea typeface="Calibri" panose="020F0502020204030204" pitchFamily="34" charset="0"/>
                <a:cs typeface="Arial" panose="020B0604020202020204" pitchFamily="34" charset="0"/>
              </a:rPr>
              <a:t>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28 de abril</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en el mismo lugar, el torneo </a:t>
            </a:r>
            <a:r>
              <a:rPr lang="es-ES" sz="900" kern="1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Intercolegios</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a:t>
            </a:r>
            <a:endParaRPr lang="es-ES" sz="900" kern="100" dirty="0">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kern="100" dirty="0">
                <a:solidFill>
                  <a:srgbClr val="222222"/>
                </a:solidFill>
                <a:latin typeface="Arial" panose="020B0604020202020204" pitchFamily="34" charset="0"/>
                <a:ea typeface="Calibri" panose="020F0502020204030204" pitchFamily="34" charset="0"/>
                <a:cs typeface="Arial" panose="020B0604020202020204" pitchFamily="34" charset="0"/>
              </a:rPr>
              <a:t>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29 de abril</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en La Dehesa (Villanueva de la Cañada).</a:t>
            </a:r>
            <a:endParaRPr lang="es-ES" sz="900" kern="100" dirty="0">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kern="100" dirty="0">
                <a:solidFill>
                  <a:srgbClr val="222222"/>
                </a:solidFill>
                <a:latin typeface="Arial" panose="020B0604020202020204" pitchFamily="34" charset="0"/>
                <a:ea typeface="Calibri" panose="020F0502020204030204" pitchFamily="34" charset="0"/>
                <a:cs typeface="Arial" panose="020B0604020202020204" pitchFamily="34" charset="0"/>
              </a:rPr>
              <a:t>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9 de mayo</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celebró un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en </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Olivar</a:t>
            </a:r>
            <a:endParaRPr lang="es-ES" sz="900" b="1" kern="100" dirty="0">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El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15 de mayo</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en </a:t>
            </a:r>
            <a:r>
              <a:rPr lang="es-ES" sz="900" kern="1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Layos</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(Toledo), contra el equipo de Caminos.</a:t>
            </a:r>
            <a:endParaRPr lang="es-ES" sz="900" kern="100" dirty="0">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El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18 de mayo </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el Encuentro contra Caminos, en Golf Campo de en </a:t>
            </a:r>
            <a:r>
              <a:rPr lang="es-ES" sz="900" kern="100" dirty="0" err="1">
                <a:solidFill>
                  <a:srgbClr val="222222"/>
                </a:solidFill>
                <a:effectLst/>
                <a:latin typeface="Arial" panose="020B0604020202020204" pitchFamily="34" charset="0"/>
                <a:ea typeface="Calibri" panose="020F0502020204030204" pitchFamily="34" charset="0"/>
                <a:cs typeface="Arial" panose="020B0604020202020204" pitchFamily="34" charset="0"/>
              </a:rPr>
              <a:t>Layos</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.Toledo .</a:t>
            </a:r>
            <a:endParaRPr lang="es-ES" sz="900" kern="100" dirty="0">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El </a:t>
            </a:r>
            <a:r>
              <a:rPr lang="es-ES" sz="900" b="1"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12 de Junio</a:t>
            </a:r>
            <a:r>
              <a:rPr lang="es-ES" sz="9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 se celebró el primer Match Arquitectura &amp; Industriales, en la modalidad de parejas a la mejor bola de la pareja, sin limitación de hándicap. Tuvo lugar en el Club de Golf </a:t>
            </a:r>
            <a:r>
              <a:rPr lang="es-ES" sz="900" kern="1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Montealvar</a:t>
            </a:r>
            <a:r>
              <a:rPr lang="es-ES" sz="9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 (Guadalajara)</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p>
          <a:p>
            <a:pPr marL="57150" indent="0" algn="just">
              <a:lnSpc>
                <a:spcPct val="115000"/>
              </a:lnSpc>
              <a:buNone/>
            </a:pP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El </a:t>
            </a:r>
            <a:r>
              <a:rPr lang="es-ES" sz="900" b="1"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15 de junio</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a:t>
            </a:r>
            <a:r>
              <a:rPr lang="es-ES" sz="900" kern="100" dirty="0">
                <a:solidFill>
                  <a:srgbClr val="333333"/>
                </a:solidFill>
                <a:effectLst/>
                <a:latin typeface="Arial" panose="020B0604020202020204" pitchFamily="34" charset="0"/>
                <a:ea typeface="Calibri" panose="020F0502020204030204" pitchFamily="34" charset="0"/>
                <a:cs typeface="Arial" panose="020B0604020202020204" pitchFamily="34" charset="0"/>
              </a:rPr>
              <a:t>celebró</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el VI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Nacional de Golf del Consejo General de Colegios Oficiales de Ingenieros Industriales, en el  </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campo de golf </a:t>
            </a:r>
            <a:r>
              <a:rPr lang="es-ES" sz="900" b="1" u="sng" kern="100" dirty="0">
                <a:solidFill>
                  <a:srgbClr val="494B51"/>
                </a:solidFill>
                <a:effectLst/>
                <a:latin typeface="Arial" panose="020B0604020202020204" pitchFamily="34" charset="0"/>
                <a:ea typeface="Calibri" panose="020F0502020204030204" pitchFamily="34" charset="0"/>
                <a:cs typeface="Arial" panose="020B0604020202020204" pitchFamily="34" charset="0"/>
                <a:hlinkClick r:id="rId2"/>
              </a:rPr>
              <a:t>Abra del Pas</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 , Cantabria</a:t>
            </a:r>
          </a:p>
          <a:p>
            <a:pPr marL="57150" indent="0" algn="just">
              <a:lnSpc>
                <a:spcPct val="115000"/>
              </a:lnSpc>
              <a:buNone/>
            </a:pP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27 de junio,</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celebró un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en el campo</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 de las Matas .</a:t>
            </a:r>
          </a:p>
          <a:p>
            <a:pPr marL="57150" indent="0" algn="just">
              <a:lnSpc>
                <a:spcPct val="115000"/>
              </a:lnSpc>
              <a:buNone/>
            </a:pP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26 de setiembre,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celebró un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LASR .</a:t>
            </a:r>
          </a:p>
          <a:p>
            <a:pPr marL="57150" indent="0" algn="just">
              <a:lnSpc>
                <a:spcPct val="115000"/>
              </a:lnSpc>
              <a:buNone/>
            </a:pP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30 de setiembre,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celebró un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en </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La Faisanera (Match contra Arquitectos)</a:t>
            </a:r>
            <a:endParaRPr lang="es-ES" sz="900" kern="100" dirty="0">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4 de octubre,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celebró un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en </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Aranjuez .</a:t>
            </a:r>
          </a:p>
          <a:p>
            <a:pPr marL="57150" indent="0" algn="just">
              <a:lnSpc>
                <a:spcPct val="115000"/>
              </a:lnSpc>
              <a:buNone/>
            </a:pP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31 de octubre,</a:t>
            </a:r>
            <a:r>
              <a:rPr lang="es-ES" sz="9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rPr>
              <a:t> se celebró un </a:t>
            </a:r>
            <a:r>
              <a:rPr lang="es-ES" sz="900"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Torneo en </a:t>
            </a:r>
            <a:r>
              <a:rPr lang="es-ES" sz="900" b="1" kern="100" dirty="0">
                <a:solidFill>
                  <a:srgbClr val="494B51"/>
                </a:solidFill>
                <a:effectLst/>
                <a:latin typeface="Arial" panose="020B0604020202020204" pitchFamily="34" charset="0"/>
                <a:ea typeface="Calibri" panose="020F0502020204030204" pitchFamily="34" charset="0"/>
                <a:cs typeface="Arial" panose="020B0604020202020204" pitchFamily="34" charset="0"/>
              </a:rPr>
              <a:t>El Olivar</a:t>
            </a:r>
          </a:p>
          <a:p>
            <a:pPr marL="57150" indent="0" algn="just">
              <a:lnSpc>
                <a:spcPct val="115000"/>
              </a:lnSpc>
              <a:buNone/>
            </a:pPr>
            <a:r>
              <a:rPr lang="es-ES" sz="900" b="1" kern="100" dirty="0">
                <a:effectLst/>
                <a:latin typeface="Arial" panose="020B0604020202020204" pitchFamily="34" charset="0"/>
                <a:ea typeface="Calibri" panose="020F0502020204030204" pitchFamily="34" charset="0"/>
                <a:cs typeface="Arial" panose="020B0604020202020204" pitchFamily="34" charset="0"/>
              </a:rPr>
              <a:t>El 6 de noviembre,</a:t>
            </a:r>
            <a:r>
              <a:rPr lang="es-ES" sz="900" kern="100" dirty="0">
                <a:effectLst/>
                <a:latin typeface="Arial" panose="020B0604020202020204" pitchFamily="34" charset="0"/>
                <a:ea typeface="Calibri" panose="020F0502020204030204" pitchFamily="34" charset="0"/>
                <a:cs typeface="Arial" panose="020B0604020202020204" pitchFamily="34" charset="0"/>
              </a:rPr>
              <a:t> se celebrará un Torneo en </a:t>
            </a:r>
            <a:r>
              <a:rPr lang="es-ES" sz="900" b="1" kern="100" dirty="0">
                <a:effectLst/>
                <a:latin typeface="Arial" panose="020B0604020202020204" pitchFamily="34" charset="0"/>
                <a:ea typeface="Calibri" panose="020F0502020204030204" pitchFamily="34" charset="0"/>
                <a:cs typeface="Arial" panose="020B0604020202020204" pitchFamily="34" charset="0"/>
              </a:rPr>
              <a:t>La Herrería</a:t>
            </a:r>
          </a:p>
          <a:p>
            <a:pPr marL="57150" indent="0" algn="just">
              <a:lnSpc>
                <a:spcPct val="115000"/>
              </a:lnSpc>
              <a:buNone/>
            </a:pPr>
            <a:r>
              <a:rPr lang="es-ES" sz="900" b="1" kern="100" dirty="0">
                <a:effectLst/>
                <a:latin typeface="Arial" panose="020B0604020202020204" pitchFamily="34" charset="0"/>
                <a:ea typeface="Calibri" panose="020F0502020204030204" pitchFamily="34" charset="0"/>
                <a:cs typeface="Arial" panose="020B0604020202020204" pitchFamily="34" charset="0"/>
              </a:rPr>
              <a:t>El 14 de noviembre,</a:t>
            </a:r>
            <a:r>
              <a:rPr lang="es-ES" sz="900" kern="100" dirty="0">
                <a:effectLst/>
                <a:latin typeface="Arial" panose="020B0604020202020204" pitchFamily="34" charset="0"/>
                <a:ea typeface="Calibri" panose="020F0502020204030204" pitchFamily="34" charset="0"/>
                <a:cs typeface="Arial" panose="020B0604020202020204" pitchFamily="34" charset="0"/>
              </a:rPr>
              <a:t> se celebrará un Torneo en </a:t>
            </a:r>
            <a:r>
              <a:rPr lang="es-ES" sz="900" b="1" kern="100" dirty="0">
                <a:effectLst/>
                <a:latin typeface="Arial" panose="020B0604020202020204" pitchFamily="34" charset="0"/>
                <a:ea typeface="Calibri" panose="020F0502020204030204" pitchFamily="34" charset="0"/>
                <a:cs typeface="Arial" panose="020B0604020202020204" pitchFamily="34" charset="0"/>
              </a:rPr>
              <a:t>El </a:t>
            </a:r>
            <a:r>
              <a:rPr lang="es-ES" sz="900" b="1" kern="100" dirty="0" err="1">
                <a:effectLst/>
                <a:latin typeface="Arial" panose="020B0604020202020204" pitchFamily="34" charset="0"/>
                <a:ea typeface="Calibri" panose="020F0502020204030204" pitchFamily="34" charset="0"/>
                <a:cs typeface="Arial" panose="020B0604020202020204" pitchFamily="34" charset="0"/>
              </a:rPr>
              <a:t>Encin</a:t>
            </a:r>
            <a:endParaRPr lang="es-ES" sz="900" b="1" kern="100" dirty="0">
              <a:effectLst/>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r>
              <a:rPr lang="es-ES" sz="900" b="1" kern="100" dirty="0">
                <a:effectLst/>
                <a:latin typeface="Arial" panose="020B0604020202020204" pitchFamily="34" charset="0"/>
                <a:ea typeface="Calibri" panose="020F0502020204030204" pitchFamily="34" charset="0"/>
                <a:cs typeface="Arial" panose="020B0604020202020204" pitchFamily="34" charset="0"/>
              </a:rPr>
              <a:t>El 20 de noviembre,</a:t>
            </a:r>
            <a:r>
              <a:rPr lang="es-ES" sz="900" kern="100" dirty="0">
                <a:effectLst/>
                <a:latin typeface="Arial" panose="020B0604020202020204" pitchFamily="34" charset="0"/>
                <a:ea typeface="Calibri" panose="020F0502020204030204" pitchFamily="34" charset="0"/>
                <a:cs typeface="Arial" panose="020B0604020202020204" pitchFamily="34" charset="0"/>
              </a:rPr>
              <a:t> se celebrará un Torneo en </a:t>
            </a:r>
            <a:r>
              <a:rPr lang="es-ES" sz="900" b="1" kern="100" dirty="0">
                <a:effectLst/>
                <a:latin typeface="Arial" panose="020B0604020202020204" pitchFamily="34" charset="0"/>
                <a:ea typeface="Calibri" panose="020F0502020204030204" pitchFamily="34" charset="0"/>
                <a:cs typeface="Arial" panose="020B0604020202020204" pitchFamily="34" charset="0"/>
              </a:rPr>
              <a:t>El Robledal</a:t>
            </a:r>
          </a:p>
          <a:p>
            <a:pPr marL="57150" indent="0" algn="just">
              <a:lnSpc>
                <a:spcPct val="115000"/>
              </a:lnSpc>
              <a:buNone/>
            </a:pPr>
            <a:r>
              <a:rPr lang="es-ES" sz="900" b="1" kern="100" dirty="0">
                <a:effectLst/>
                <a:latin typeface="Arial" panose="020B0604020202020204" pitchFamily="34" charset="0"/>
                <a:ea typeface="Calibri" panose="020F0502020204030204" pitchFamily="34" charset="0"/>
                <a:cs typeface="Arial" panose="020B0604020202020204" pitchFamily="34" charset="0"/>
              </a:rPr>
              <a:t>El 2 de diciembre,</a:t>
            </a:r>
            <a:r>
              <a:rPr lang="es-ES" sz="900" kern="100" dirty="0">
                <a:effectLst/>
                <a:latin typeface="Arial" panose="020B0604020202020204" pitchFamily="34" charset="0"/>
                <a:ea typeface="Calibri" panose="020F0502020204030204" pitchFamily="34" charset="0"/>
                <a:cs typeface="Arial" panose="020B0604020202020204" pitchFamily="34" charset="0"/>
              </a:rPr>
              <a:t> se celebrará un Torneo en </a:t>
            </a:r>
            <a:r>
              <a:rPr lang="es-ES" sz="900" b="1" kern="100" dirty="0">
                <a:effectLst/>
                <a:latin typeface="Arial" panose="020B0604020202020204" pitchFamily="34" charset="0"/>
                <a:ea typeface="Calibri" panose="020F0502020204030204" pitchFamily="34" charset="0"/>
                <a:cs typeface="Arial" panose="020B0604020202020204" pitchFamily="34" charset="0"/>
              </a:rPr>
              <a:t>la RFEG</a:t>
            </a:r>
            <a:endParaRPr lang="es-ES" sz="900" kern="100" dirty="0">
              <a:effectLst/>
              <a:latin typeface="Arial" panose="020B0604020202020204" pitchFamily="34" charset="0"/>
              <a:ea typeface="Calibri" panose="020F0502020204030204" pitchFamily="34" charset="0"/>
              <a:cs typeface="Arial" panose="020B0604020202020204" pitchFamily="34" charset="0"/>
            </a:endParaRPr>
          </a:p>
          <a:p>
            <a:pPr marL="57150" indent="0" algn="just">
              <a:lnSpc>
                <a:spcPct val="115000"/>
              </a:lnSpc>
              <a:buNone/>
            </a:pPr>
            <a:endParaRPr lang="es-ES" sz="1000" kern="1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37774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9484DA-553A-20C2-0216-AEDB61ABE205}"/>
              </a:ext>
            </a:extLst>
          </p:cNvPr>
          <p:cNvSpPr>
            <a:spLocks noGrp="1"/>
          </p:cNvSpPr>
          <p:nvPr>
            <p:ph idx="1"/>
          </p:nvPr>
        </p:nvSpPr>
        <p:spPr>
          <a:xfrm>
            <a:off x="919681" y="313696"/>
            <a:ext cx="10515600" cy="6422082"/>
          </a:xfrm>
        </p:spPr>
        <p:txBody>
          <a:bodyPr>
            <a:normAutofit fontScale="92500" lnSpcReduction="20000"/>
          </a:bodyPr>
          <a:lstStyle/>
          <a:p>
            <a:pPr marL="342900" marR="179705" lvl="0" indent="-342900">
              <a:lnSpc>
                <a:spcPct val="107000"/>
              </a:lnSpc>
              <a:buSzPts val="1800"/>
              <a:buFont typeface="+mj-lt"/>
              <a:buAutoNum type="arabicPeriod"/>
            </a:pPr>
            <a:r>
              <a:rPr lang="es-ES" sz="17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Actividades Societarias</a:t>
            </a:r>
            <a:endParaRPr lang="es-ES" sz="1700" dirty="0">
              <a:effectLst/>
              <a:latin typeface="Calibri" panose="020F0502020204030204" pitchFamily="34" charset="0"/>
              <a:ea typeface="Calibri" panose="020F0502020204030204" pitchFamily="34" charset="0"/>
              <a:cs typeface="Calibri" panose="020F0502020204030204" pitchFamily="34" charset="0"/>
            </a:endParaRPr>
          </a:p>
          <a:p>
            <a:pPr marL="457200" marR="179705" lvl="1" indent="0">
              <a:lnSpc>
                <a:spcPct val="107000"/>
              </a:lnSpc>
              <a:spcAft>
                <a:spcPts val="1200"/>
              </a:spcAft>
              <a:buClr>
                <a:srgbClr val="0070C0"/>
              </a:buClr>
              <a:buSzPts val="1600"/>
              <a:buNone/>
            </a:pPr>
            <a:r>
              <a:rPr lang="es-ES" sz="1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1.1    Junta Directiva</a:t>
            </a:r>
          </a:p>
          <a:p>
            <a:pPr marL="742950" marR="179705" lvl="1" indent="-285750">
              <a:lnSpc>
                <a:spcPct val="107000"/>
              </a:lnSpc>
              <a:spcAft>
                <a:spcPts val="1200"/>
              </a:spcAft>
              <a:buClr>
                <a:srgbClr val="0070C0"/>
              </a:buClr>
              <a:buSzPts val="1600"/>
              <a:buFont typeface="+mj-lt"/>
              <a:buAutoNum type="arabicPeriod"/>
            </a:pPr>
            <a:endParaRPr lang="es-ES" sz="1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Presidente		</a:t>
            </a:r>
            <a:r>
              <a:rPr lang="es-ES" sz="1200" b="1" dirty="0">
                <a:effectLst/>
                <a:latin typeface="Calibri" panose="020F0502020204030204" pitchFamily="34" charset="0"/>
                <a:ea typeface="Calibri" panose="020F0502020204030204" pitchFamily="34" charset="0"/>
                <a:cs typeface="Calibri" panose="020F0502020204030204" pitchFamily="34" charset="0"/>
              </a:rPr>
              <a:t>D. Emilio Mínguez Torres</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Vicepresidente		</a:t>
            </a:r>
            <a:r>
              <a:rPr lang="es-ES" sz="1200" b="1" dirty="0">
                <a:effectLst/>
                <a:latin typeface="Calibri" panose="020F0502020204030204" pitchFamily="34" charset="0"/>
                <a:ea typeface="Calibri" panose="020F0502020204030204" pitchFamily="34" charset="0"/>
                <a:cs typeface="Calibri" panose="020F0502020204030204" pitchFamily="34" charset="0"/>
              </a:rPr>
              <a:t>Dª. María Inés Gallego Cabezón</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Secretario		</a:t>
            </a:r>
            <a:r>
              <a:rPr lang="es-ES" sz="1200" b="1" dirty="0">
                <a:effectLst/>
                <a:latin typeface="Calibri" panose="020F0502020204030204" pitchFamily="34" charset="0"/>
                <a:ea typeface="Calibri" panose="020F0502020204030204" pitchFamily="34" charset="0"/>
                <a:cs typeface="Calibri" panose="020F0502020204030204" pitchFamily="34" charset="0"/>
              </a:rPr>
              <a:t>D. Luis González Villa</a:t>
            </a:r>
            <a:r>
              <a:rPr lang="es-ES" sz="1200" dirty="0">
                <a:effectLst/>
                <a:latin typeface="Calibri" panose="020F0502020204030204" pitchFamily="34" charset="0"/>
                <a:ea typeface="Calibri" panose="020F0502020204030204" pitchFamily="34" charset="0"/>
                <a:cs typeface="Calibri" panose="020F0502020204030204" pitchFamily="34" charset="0"/>
              </a:rPr>
              <a:t>	</a:t>
            </a: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Interventor		</a:t>
            </a:r>
            <a:r>
              <a:rPr lang="es-ES" sz="1200" b="1" dirty="0">
                <a:effectLst/>
                <a:latin typeface="Calibri" panose="020F0502020204030204" pitchFamily="34" charset="0"/>
                <a:ea typeface="Calibri" panose="020F0502020204030204" pitchFamily="34" charset="0"/>
                <a:cs typeface="Calibri" panose="020F0502020204030204" pitchFamily="34" charset="0"/>
              </a:rPr>
              <a:t>D. Javier González Fierro y Fernández Carvajal</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Tesorero		</a:t>
            </a:r>
            <a:r>
              <a:rPr lang="es-ES" sz="1200" b="1" dirty="0">
                <a:effectLst/>
                <a:latin typeface="Calibri" panose="020F0502020204030204" pitchFamily="34" charset="0"/>
                <a:ea typeface="Calibri" panose="020F0502020204030204" pitchFamily="34" charset="0"/>
                <a:cs typeface="Calibri" panose="020F0502020204030204" pitchFamily="34" charset="0"/>
              </a:rPr>
              <a:t>D. Manuel Manso Burgos</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Vocales:</a:t>
            </a:r>
            <a:r>
              <a:rPr lang="es-ES" sz="1200" i="1" dirty="0">
                <a:effectLst/>
                <a:latin typeface="Calibri" panose="020F0502020204030204" pitchFamily="34" charset="0"/>
                <a:ea typeface="Calibri" panose="020F0502020204030204" pitchFamily="34" charset="0"/>
                <a:cs typeface="Calibri" panose="020F0502020204030204" pitchFamily="34" charset="0"/>
              </a:rPr>
              <a:t>		</a:t>
            </a:r>
            <a:r>
              <a:rPr lang="es-ES" sz="1200" b="1" dirty="0">
                <a:effectLst/>
                <a:latin typeface="Calibri" panose="020F0502020204030204" pitchFamily="34" charset="0"/>
                <a:ea typeface="Calibri" panose="020F0502020204030204" pitchFamily="34" charset="0"/>
                <a:cs typeface="Calibri" panose="020F0502020204030204" pitchFamily="34" charset="0"/>
              </a:rPr>
              <a:t>D. Francisco Javier Arcos Egea</a:t>
            </a:r>
            <a:endParaRPr lang="es-ES" sz="1200"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Dª. Cristina Álvarez Requena</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 Santiago Cabrera Pérez</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Dª. Ruth Carrasco Gallego</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 Francisco José Merino </a:t>
            </a:r>
            <a:r>
              <a:rPr lang="es-ES" sz="1200" b="1" dirty="0" err="1">
                <a:effectLst/>
                <a:latin typeface="Calibri" panose="020F0502020204030204" pitchFamily="34" charset="0"/>
                <a:ea typeface="Calibri" panose="020F0502020204030204" pitchFamily="34" charset="0"/>
                <a:cs typeface="Calibri" panose="020F0502020204030204" pitchFamily="34" charset="0"/>
              </a:rPr>
              <a:t>Ramonell</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Dª. Susana González Martínez</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Dª Ana María Gómez Amador</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Dª. Cristina Luna de María Toledo</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Dª. Pilar Martínez Gimeno</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b="1" dirty="0">
                <a:effectLst/>
                <a:latin typeface="Calibri" panose="020F0502020204030204" pitchFamily="34" charset="0"/>
                <a:ea typeface="Calibri" panose="020F0502020204030204" pitchFamily="34" charset="0"/>
                <a:cs typeface="Calibri" panose="020F0502020204030204" pitchFamily="34" charset="0"/>
              </a:rPr>
              <a:t>		D. Fabián Rafael Torres Suárez</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endParaRPr lang="es-ES" sz="1200" u="sng"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u="sng" dirty="0">
                <a:effectLst/>
                <a:latin typeface="Calibri" panose="020F0502020204030204" pitchFamily="34" charset="0"/>
                <a:ea typeface="Calibri" panose="020F0502020204030204" pitchFamily="34" charset="0"/>
                <a:cs typeface="Calibri" panose="020F0502020204030204" pitchFamily="34" charset="0"/>
              </a:rPr>
              <a:t>Vocales Territoriales</a:t>
            </a:r>
            <a:r>
              <a:rPr lang="es-ES" sz="1200" dirty="0">
                <a:effectLst/>
                <a:latin typeface="Calibri" panose="020F0502020204030204" pitchFamily="34" charset="0"/>
                <a:ea typeface="Calibri" panose="020F0502020204030204" pitchFamily="34" charset="0"/>
                <a:cs typeface="Calibri" panose="020F0502020204030204" pitchFamily="34" charset="0"/>
              </a:rPr>
              <a:t>:</a:t>
            </a: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Ciudad Real</a:t>
            </a:r>
            <a:r>
              <a:rPr lang="es-ES" sz="1200" b="1" dirty="0">
                <a:effectLst/>
                <a:latin typeface="Calibri" panose="020F0502020204030204" pitchFamily="34" charset="0"/>
                <a:ea typeface="Calibri" panose="020F0502020204030204" pitchFamily="34" charset="0"/>
                <a:cs typeface="Calibri" panose="020F0502020204030204" pitchFamily="34" charset="0"/>
              </a:rPr>
              <a:t>		D. Antonio Vich del Préstamo</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Cuenca</a:t>
            </a:r>
            <a:r>
              <a:rPr lang="es-ES" sz="1200" b="1" dirty="0">
                <a:effectLst/>
                <a:latin typeface="Calibri" panose="020F0502020204030204" pitchFamily="34" charset="0"/>
                <a:ea typeface="Calibri" panose="020F0502020204030204" pitchFamily="34" charset="0"/>
                <a:cs typeface="Calibri" panose="020F0502020204030204" pitchFamily="34" charset="0"/>
              </a:rPr>
              <a:t>                              	D. José Miguel Delicado Luján</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Guadalajara                     	</a:t>
            </a:r>
            <a:r>
              <a:rPr lang="es-ES" sz="1200" b="1" dirty="0">
                <a:effectLst/>
                <a:latin typeface="Calibri" panose="020F0502020204030204" pitchFamily="34" charset="0"/>
                <a:ea typeface="Calibri" panose="020F0502020204030204" pitchFamily="34" charset="0"/>
                <a:cs typeface="Calibri" panose="020F0502020204030204" pitchFamily="34" charset="0"/>
              </a:rPr>
              <a:t>D. Rafael Sánchez Alba</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Valladolid</a:t>
            </a:r>
            <a:r>
              <a:rPr lang="es-ES" sz="1200" b="1" dirty="0">
                <a:effectLst/>
                <a:latin typeface="Calibri" panose="020F0502020204030204" pitchFamily="34" charset="0"/>
                <a:ea typeface="Calibri" panose="020F0502020204030204" pitchFamily="34" charset="0"/>
                <a:cs typeface="Calibri" panose="020F0502020204030204" pitchFamily="34" charset="0"/>
              </a:rPr>
              <a:t>                         	</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Salamanca</a:t>
            </a:r>
            <a:r>
              <a:rPr lang="es-ES" sz="1200" b="1" dirty="0">
                <a:effectLst/>
                <a:latin typeface="Calibri" panose="020F0502020204030204" pitchFamily="34" charset="0"/>
                <a:ea typeface="Calibri" panose="020F0502020204030204" pitchFamily="34" charset="0"/>
                <a:cs typeface="Calibri" panose="020F0502020204030204" pitchFamily="34" charset="0"/>
              </a:rPr>
              <a:t>                        	D. Diego Marqueta Zalduendo</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15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Toledo                               	</a:t>
            </a:r>
          </a:p>
          <a:p>
            <a:pPr marL="0" indent="0" algn="just">
              <a:lnSpc>
                <a:spcPct val="110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Zamora</a:t>
            </a:r>
            <a:r>
              <a:rPr lang="es-ES" sz="1200" b="1" dirty="0">
                <a:effectLst/>
                <a:latin typeface="Calibri" panose="020F0502020204030204" pitchFamily="34" charset="0"/>
                <a:ea typeface="Calibri" panose="020F0502020204030204" pitchFamily="34" charset="0"/>
                <a:cs typeface="Calibri" panose="020F0502020204030204" pitchFamily="34" charset="0"/>
              </a:rPr>
              <a:t>                             	D. Jesús Zamorano Martín</a:t>
            </a: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0000"/>
              </a:lnSpc>
              <a:spcBef>
                <a:spcPts val="0"/>
              </a:spcBef>
              <a:buNone/>
            </a:pPr>
            <a:r>
              <a:rPr lang="es-ES" sz="1200" dirty="0">
                <a:effectLst/>
                <a:latin typeface="Calibri" panose="020F0502020204030204" pitchFamily="34" charset="0"/>
                <a:ea typeface="Calibri" panose="020F0502020204030204" pitchFamily="34" charset="0"/>
                <a:cs typeface="Calibri" panose="020F0502020204030204" pitchFamily="34" charset="0"/>
              </a:rPr>
              <a:t>Soria	</a:t>
            </a:r>
          </a:p>
          <a:p>
            <a:pPr marL="0" indent="0" algn="just">
              <a:lnSpc>
                <a:spcPct val="120000"/>
              </a:lnSpc>
              <a:spcBef>
                <a:spcPts val="0"/>
              </a:spcBef>
              <a:buNone/>
            </a:pPr>
            <a:endParaRPr lang="es-ES" sz="1200" u="sng"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Bef>
                <a:spcPts val="0"/>
              </a:spcBef>
              <a:buNone/>
            </a:pPr>
            <a:endParaRPr lang="es-ES" sz="1200" u="sng"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Bef>
                <a:spcPts val="0"/>
              </a:spcBef>
              <a:buNone/>
            </a:pPr>
            <a:r>
              <a:rPr lang="es-ES" sz="1200" u="sng" dirty="0">
                <a:effectLst/>
                <a:latin typeface="Calibri" panose="020F0502020204030204" pitchFamily="34" charset="0"/>
                <a:ea typeface="Calibri" panose="020F0502020204030204" pitchFamily="34" charset="0"/>
                <a:cs typeface="Calibri" panose="020F0502020204030204" pitchFamily="34" charset="0"/>
              </a:rPr>
              <a:t>Asesores:</a:t>
            </a:r>
            <a:r>
              <a:rPr lang="es-ES" sz="1200" b="1" dirty="0">
                <a:effectLst/>
                <a:latin typeface="Calibri" panose="020F0502020204030204" pitchFamily="34" charset="0"/>
                <a:ea typeface="Calibri" panose="020F0502020204030204" pitchFamily="34" charset="0"/>
                <a:cs typeface="Calibri" panose="020F0502020204030204" pitchFamily="34" charset="0"/>
              </a:rPr>
              <a:t>		D. Francisco Cal Pardo</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20000"/>
              </a:lnSpc>
              <a:spcBef>
                <a:spcPts val="0"/>
              </a:spcBef>
              <a:buNone/>
              <a:tabLst>
                <a:tab pos="450215" algn="l"/>
              </a:tabLst>
            </a:pPr>
            <a:r>
              <a:rPr lang="es-ES" sz="1200" b="1" dirty="0">
                <a:effectLst/>
                <a:latin typeface="Calibri" panose="020F0502020204030204" pitchFamily="34" charset="0"/>
                <a:ea typeface="Calibri" panose="020F0502020204030204" pitchFamily="34" charset="0"/>
                <a:cs typeface="Calibri" panose="020F0502020204030204" pitchFamily="34" charset="0"/>
              </a:rPr>
              <a:t>			D. Agustín Cerdá Rubio</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179705" indent="0" algn="just">
              <a:lnSpc>
                <a:spcPct val="120000"/>
              </a:lnSpc>
              <a:spcBef>
                <a:spcPts val="0"/>
              </a:spcBef>
              <a:buNone/>
              <a:tabLst>
                <a:tab pos="450215" algn="l"/>
              </a:tabLst>
            </a:pPr>
            <a:r>
              <a:rPr lang="es-ES" sz="1200" b="1" dirty="0">
                <a:effectLst/>
                <a:latin typeface="Calibri" panose="020F0502020204030204" pitchFamily="34" charset="0"/>
                <a:ea typeface="Calibri" panose="020F0502020204030204" pitchFamily="34" charset="0"/>
                <a:cs typeface="Calibri" panose="020F0502020204030204" pitchFamily="34" charset="0"/>
              </a:rPr>
              <a:t>			D. Pedro Pérez Buendía</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25506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6D42EA7C-952E-0DF7-27B8-0FFCDA27AE73}"/>
              </a:ext>
            </a:extLst>
          </p:cNvPr>
          <p:cNvPicPr>
            <a:picLocks noChangeAspect="1"/>
          </p:cNvPicPr>
          <p:nvPr/>
        </p:nvPicPr>
        <p:blipFill rotWithShape="1">
          <a:blip r:embed="rId2">
            <a:extLst>
              <a:ext uri="{28A0092B-C50C-407E-A947-70E740481C1C}">
                <a14:useLocalDpi xmlns:a14="http://schemas.microsoft.com/office/drawing/2010/main" val="0"/>
              </a:ext>
            </a:extLst>
          </a:blip>
          <a:srcRect r="-1" b="4096"/>
          <a:stretch/>
        </p:blipFill>
        <p:spPr bwMode="auto">
          <a:xfrm>
            <a:off x="572674" y="1588665"/>
            <a:ext cx="1817441" cy="203774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D5E6A834-66BD-BD16-35A3-FA24F2A2CB83}"/>
              </a:ext>
            </a:extLst>
          </p:cNvPr>
          <p:cNvSpPr>
            <a:spLocks noGrp="1"/>
          </p:cNvSpPr>
          <p:nvPr>
            <p:ph idx="1"/>
          </p:nvPr>
        </p:nvSpPr>
        <p:spPr>
          <a:xfrm>
            <a:off x="83176" y="18107"/>
            <a:ext cx="4840010" cy="3843666"/>
          </a:xfrm>
        </p:spPr>
        <p:txBody>
          <a:bodyPr>
            <a:normAutofit/>
          </a:bodyPr>
          <a:lstStyle/>
          <a:p>
            <a:pPr marL="0" indent="0">
              <a:buNone/>
            </a:pPr>
            <a:r>
              <a:rPr lang="es-E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1.2 </a:t>
            </a:r>
            <a:r>
              <a:rPr lang="es-E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Carta del Presidente </a:t>
            </a:r>
            <a:endParaRPr lang="es-ES" sz="20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endParaRPr lang="es-ES" sz="2000" dirty="0"/>
          </a:p>
        </p:txBody>
      </p:sp>
    </p:spTree>
    <p:extLst>
      <p:ext uri="{BB962C8B-B14F-4D97-AF65-F5344CB8AC3E}">
        <p14:creationId xmlns:p14="http://schemas.microsoft.com/office/powerpoint/2010/main" val="74385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AD955-C056-3012-D0EF-3E6C62A1D9FD}"/>
              </a:ext>
            </a:extLst>
          </p:cNvPr>
          <p:cNvSpPr>
            <a:spLocks noGrp="1"/>
          </p:cNvSpPr>
          <p:nvPr>
            <p:ph type="title"/>
          </p:nvPr>
        </p:nvSpPr>
        <p:spPr>
          <a:xfrm>
            <a:off x="838200" y="490915"/>
            <a:ext cx="10515600" cy="1325563"/>
          </a:xfrm>
        </p:spPr>
        <p:txBody>
          <a:bodyPr/>
          <a:lstStyle/>
          <a:p>
            <a:br>
              <a:rPr lang="es-ES" sz="1800" b="1">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s-ES" sz="1800" b="1">
                <a:solidFill>
                  <a:srgbClr val="0070C0"/>
                </a:solidFill>
                <a:effectLst/>
                <a:latin typeface="Calibri" panose="020F0502020204030204" pitchFamily="34" charset="0"/>
                <a:ea typeface="Calibri" panose="020F0502020204030204" pitchFamily="34" charset="0"/>
                <a:cs typeface="Calibri" panose="020F0502020204030204" pitchFamily="34" charset="0"/>
              </a:rPr>
              <a:t>1.3 Centro Industrial de Innovación y Emprendimiento. (CIIE)</a:t>
            </a:r>
            <a:br>
              <a:rPr lang="es-ES" sz="180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1DEF9DC0-E400-5004-2581-38EF1726CCED}"/>
              </a:ext>
            </a:extLst>
          </p:cNvPr>
          <p:cNvSpPr>
            <a:spLocks noGrp="1"/>
          </p:cNvSpPr>
          <p:nvPr>
            <p:ph idx="1"/>
          </p:nvPr>
        </p:nvSpPr>
        <p:spPr>
          <a:xfrm>
            <a:off x="503223" y="1816478"/>
            <a:ext cx="10515600" cy="4351338"/>
          </a:xfrm>
        </p:spPr>
        <p:txBody>
          <a:bodyPr>
            <a:normAutofit fontScale="70000" lnSpcReduction="20000"/>
          </a:bodyPr>
          <a:lstStyle/>
          <a:p>
            <a:pPr indent="0" algn="just">
              <a:lnSpc>
                <a:spcPct val="150000"/>
              </a:lnSpc>
              <a:spcAft>
                <a:spcPts val="6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En la cabecera de nuestra página WEB </a:t>
            </a:r>
            <a:r>
              <a:rPr lang="es-E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http://aiim.es</a:t>
            </a:r>
            <a:r>
              <a:rPr lang="es-ES" sz="1800" dirty="0">
                <a:effectLst/>
                <a:latin typeface="Calibri" panose="020F0502020204030204" pitchFamily="34" charset="0"/>
                <a:ea typeface="Calibri" panose="020F0502020204030204" pitchFamily="34" charset="0"/>
                <a:cs typeface="Calibri" panose="020F0502020204030204" pitchFamily="34" charset="0"/>
              </a:rPr>
              <a:t> se ha incorporado un espacio CIIE. Clicando en él se abrirá la información sobre su actividad, recogiéndose:</a:t>
            </a:r>
          </a:p>
          <a:p>
            <a:pPr indent="0" algn="just">
              <a:lnSpc>
                <a:spcPct val="150000"/>
              </a:lnSpc>
              <a:spcAft>
                <a:spcPts val="600"/>
              </a:spcAft>
              <a:buNone/>
            </a:pPr>
            <a:r>
              <a:rPr lang="es-ES" sz="1800" dirty="0">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 La motivación para la creación del CIIE y los objetivos concretos y operativos que tratamos de alcanzar. </a:t>
            </a:r>
          </a:p>
          <a:p>
            <a:pPr indent="0" algn="just">
              <a:lnSpc>
                <a:spcPct val="150000"/>
              </a:lnSpc>
              <a:spcAft>
                <a:spcPts val="600"/>
              </a:spcAft>
              <a:buNone/>
            </a:pPr>
            <a:r>
              <a:rPr lang="es-ES" sz="1800" dirty="0">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 Incluye la posibilidad de descargar de la solicitud de colaboración que pueden cumplimentar todos los asociados que deseen participar en sus actividades. </a:t>
            </a:r>
          </a:p>
          <a:p>
            <a:pPr indent="0" algn="just">
              <a:lnSpc>
                <a:spcPct val="150000"/>
              </a:lnSpc>
              <a:spcAft>
                <a:spcPts val="600"/>
              </a:spcAft>
              <a:buNone/>
            </a:pPr>
            <a:r>
              <a:rPr lang="es-ES" sz="1800" dirty="0">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 Se incorpora también un inventario de posibilidades de obtención de ayudas a la innovación a nivel estatal, autonómico y municipal en las tres comunidades autónomas que comprende nuestra organización territorial.</a:t>
            </a:r>
          </a:p>
          <a:p>
            <a:pPr indent="0" algn="just">
              <a:lnSpc>
                <a:spcPct val="150000"/>
              </a:lnSpc>
              <a:spcAft>
                <a:spcPts val="6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Se recoge la información de la Jornada de presentación en el COIIM, incluyendo la posibilidad de acceder vía YouTube al video completo de la misma.</a:t>
            </a:r>
          </a:p>
          <a:p>
            <a:pPr indent="0" algn="just">
              <a:lnSpc>
                <a:spcPct val="150000"/>
              </a:lnSpc>
              <a:spcAft>
                <a:spcPts val="600"/>
              </a:spcAft>
              <a:buNone/>
            </a:pPr>
            <a:r>
              <a:rPr lang="es-E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http://aiim.es/ciie/</a:t>
            </a:r>
            <a:r>
              <a:rPr lang="es-ES" sz="1800" b="1"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indent="0" algn="just">
              <a:lnSpc>
                <a:spcPct val="107000"/>
              </a:lnSpc>
              <a:spcAft>
                <a:spcPts val="800"/>
              </a:spcAft>
              <a:buNone/>
            </a:pPr>
            <a:r>
              <a:rPr lang="es-ES" sz="1800" b="1"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242868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D61050-8C7D-93B4-7164-30EEF0D78992}"/>
              </a:ext>
            </a:extLst>
          </p:cNvPr>
          <p:cNvSpPr>
            <a:spLocks noGrp="1"/>
          </p:cNvSpPr>
          <p:nvPr>
            <p:ph idx="1"/>
          </p:nvPr>
        </p:nvSpPr>
        <p:spPr>
          <a:xfrm>
            <a:off x="1100751" y="158426"/>
            <a:ext cx="10515600" cy="4351338"/>
          </a:xfrm>
        </p:spPr>
        <p:txBody>
          <a:bodyPr/>
          <a:lstStyle/>
          <a:p>
            <a:pPr marL="0" indent="0">
              <a:buNone/>
            </a:pPr>
            <a:r>
              <a:rPr lang="es-E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Dentro del Centro Industrial de Innovación y Emprendimiento, se realizaron los siguientes miércoles de innovación:</a:t>
            </a:r>
            <a:endParaRPr lang="es-ES"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 dirty="0"/>
          </a:p>
        </p:txBody>
      </p:sp>
      <p:sp>
        <p:nvSpPr>
          <p:cNvPr id="8" name="Rectangle 9">
            <a:extLst>
              <a:ext uri="{FF2B5EF4-FFF2-40B4-BE49-F238E27FC236}">
                <a16:creationId xmlns:a16="http://schemas.microsoft.com/office/drawing/2014/main" id="{B415EE02-2F6C-8FDF-E90A-70B31C742238}"/>
              </a:ext>
            </a:extLst>
          </p:cNvPr>
          <p:cNvSpPr>
            <a:spLocks noChangeArrowheads="1"/>
          </p:cNvSpPr>
          <p:nvPr/>
        </p:nvSpPr>
        <p:spPr bwMode="auto">
          <a:xfrm>
            <a:off x="1100751" y="484455"/>
            <a:ext cx="4995249"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sng"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WEBINAR MIÉRCOLES DE LA INNOVACIÓN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17 de enero:</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Soluciones para el control de la productividad en las plantas industriales, impartida por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Carlos Sobrino Arroyo</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80" name="Imagen 1">
            <a:hlinkClick r:id="rId2"/>
            <a:extLst>
              <a:ext uri="{FF2B5EF4-FFF2-40B4-BE49-F238E27FC236}">
                <a16:creationId xmlns:a16="http://schemas.microsoft.com/office/drawing/2014/main" id="{26EF02C0-B295-6AEA-70DB-29702AB1A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190" y="1228723"/>
            <a:ext cx="1394280" cy="7244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16:creationId xmlns:a16="http://schemas.microsoft.com/office/drawing/2014/main" id="{CED944E2-93D7-5CC7-0D30-B910B46DC585}"/>
              </a:ext>
            </a:extLst>
          </p:cNvPr>
          <p:cNvSpPr>
            <a:spLocks noChangeArrowheads="1"/>
          </p:cNvSpPr>
          <p:nvPr/>
        </p:nvSpPr>
        <p:spPr bwMode="auto">
          <a:xfrm>
            <a:off x="1100751" y="1938477"/>
            <a:ext cx="42770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31 de enero:</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Ópera MES, el éxito de la productividad y la eficiencia, impartida por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Dña.</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Laia </a:t>
            </a:r>
            <a:r>
              <a:rPr kumimoji="0" lang="es-ES" altLang="es-ES" sz="11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Quelart</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82" name="Imagen 2">
            <a:hlinkClick r:id="rId4"/>
            <a:extLst>
              <a:ext uri="{FF2B5EF4-FFF2-40B4-BE49-F238E27FC236}">
                <a16:creationId xmlns:a16="http://schemas.microsoft.com/office/drawing/2014/main" id="{BBBA7079-8EF0-1492-D4F3-81387DFDC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58" y="2384197"/>
            <a:ext cx="1388268" cy="7288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1EC42B1D-1E2D-3ADE-3158-751DC3555D45}"/>
              </a:ext>
            </a:extLst>
          </p:cNvPr>
          <p:cNvSpPr>
            <a:spLocks noChangeArrowheads="1"/>
          </p:cNvSpPr>
          <p:nvPr/>
        </p:nvSpPr>
        <p:spPr bwMode="auto">
          <a:xfrm>
            <a:off x="1557951" y="44894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14">
            <a:extLst>
              <a:ext uri="{FF2B5EF4-FFF2-40B4-BE49-F238E27FC236}">
                <a16:creationId xmlns:a16="http://schemas.microsoft.com/office/drawing/2014/main" id="{C2B82B04-03C5-FE35-331E-A5DFCE56943F}"/>
              </a:ext>
            </a:extLst>
          </p:cNvPr>
          <p:cNvSpPr>
            <a:spLocks noChangeArrowheads="1"/>
          </p:cNvSpPr>
          <p:nvPr/>
        </p:nvSpPr>
        <p:spPr bwMode="auto">
          <a:xfrm>
            <a:off x="1100750" y="3122159"/>
            <a:ext cx="38538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14 de febrero:</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Inversión y Financiación alternativa, impartida por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 Sergio Valcárcel</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85" name="Imagen 3">
            <a:hlinkClick r:id="rId6"/>
            <a:extLst>
              <a:ext uri="{FF2B5EF4-FFF2-40B4-BE49-F238E27FC236}">
                <a16:creationId xmlns:a16="http://schemas.microsoft.com/office/drawing/2014/main" id="{12AE2AED-BFCB-933B-0A53-8A2744312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580" y="3601392"/>
            <a:ext cx="1395824" cy="7288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5">
            <a:extLst>
              <a:ext uri="{FF2B5EF4-FFF2-40B4-BE49-F238E27FC236}">
                <a16:creationId xmlns:a16="http://schemas.microsoft.com/office/drawing/2014/main" id="{9ABD761E-BDC2-D106-908E-3289C42C1D49}"/>
              </a:ext>
            </a:extLst>
          </p:cNvPr>
          <p:cNvSpPr>
            <a:spLocks noChangeArrowheads="1"/>
          </p:cNvSpPr>
          <p:nvPr/>
        </p:nvSpPr>
        <p:spPr bwMode="auto">
          <a:xfrm>
            <a:off x="1557951" y="62395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17">
            <a:extLst>
              <a:ext uri="{FF2B5EF4-FFF2-40B4-BE49-F238E27FC236}">
                <a16:creationId xmlns:a16="http://schemas.microsoft.com/office/drawing/2014/main" id="{1EBAB0EA-D0EC-1146-8F0D-5CC7E0707EDA}"/>
              </a:ext>
            </a:extLst>
          </p:cNvPr>
          <p:cNvSpPr>
            <a:spLocks noChangeArrowheads="1"/>
          </p:cNvSpPr>
          <p:nvPr/>
        </p:nvSpPr>
        <p:spPr bwMode="auto">
          <a:xfrm>
            <a:off x="1041526" y="4372795"/>
            <a:ext cx="499524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13 de marzo: </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Como desatar el compromiso y la creatividad en los equipos de trabajo. Claves para el empoderamiento de equipos, impartida por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Jorge Melero</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88" name="Imagen 4">
            <a:hlinkClick r:id="rId8"/>
            <a:extLst>
              <a:ext uri="{FF2B5EF4-FFF2-40B4-BE49-F238E27FC236}">
                <a16:creationId xmlns:a16="http://schemas.microsoft.com/office/drawing/2014/main" id="{3B0AE1D5-458A-76D8-10B7-FB928274CF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580" y="4865228"/>
            <a:ext cx="1381980" cy="74119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D71DC630-FBA8-64B0-81C2-12D5AFDA86F5}"/>
              </a:ext>
            </a:extLst>
          </p:cNvPr>
          <p:cNvSpPr>
            <a:spLocks noChangeArrowheads="1"/>
          </p:cNvSpPr>
          <p:nvPr/>
        </p:nvSpPr>
        <p:spPr bwMode="auto">
          <a:xfrm>
            <a:off x="6908352" y="3180275"/>
            <a:ext cx="1062398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5" name="Rectangle 20">
            <a:extLst>
              <a:ext uri="{FF2B5EF4-FFF2-40B4-BE49-F238E27FC236}">
                <a16:creationId xmlns:a16="http://schemas.microsoft.com/office/drawing/2014/main" id="{14BE00D7-A018-5AFF-1C1F-5F81334FCB63}"/>
              </a:ext>
            </a:extLst>
          </p:cNvPr>
          <p:cNvSpPr>
            <a:spLocks noChangeArrowheads="1"/>
          </p:cNvSpPr>
          <p:nvPr/>
        </p:nvSpPr>
        <p:spPr bwMode="auto">
          <a:xfrm>
            <a:off x="6352117" y="731725"/>
            <a:ext cx="41102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10 de abril: </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Cómo descarbonizar el calor de procesos en empresas industriales,</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impartida por</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 Nicolás Martínez</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91" name="Imagen 5">
            <a:hlinkClick r:id="rId10"/>
            <a:extLst>
              <a:ext uri="{FF2B5EF4-FFF2-40B4-BE49-F238E27FC236}">
                <a16:creationId xmlns:a16="http://schemas.microsoft.com/office/drawing/2014/main" id="{A87CD678-95D3-B166-E005-F6806B0E2E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1784" y="1228406"/>
            <a:ext cx="1376324" cy="719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1">
            <a:extLst>
              <a:ext uri="{FF2B5EF4-FFF2-40B4-BE49-F238E27FC236}">
                <a16:creationId xmlns:a16="http://schemas.microsoft.com/office/drawing/2014/main" id="{510C61EA-3B82-880B-E81E-1213B21F150F}"/>
              </a:ext>
            </a:extLst>
          </p:cNvPr>
          <p:cNvSpPr>
            <a:spLocks noChangeArrowheads="1"/>
          </p:cNvSpPr>
          <p:nvPr/>
        </p:nvSpPr>
        <p:spPr bwMode="auto">
          <a:xfrm>
            <a:off x="457200" y="1438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23">
            <a:extLst>
              <a:ext uri="{FF2B5EF4-FFF2-40B4-BE49-F238E27FC236}">
                <a16:creationId xmlns:a16="http://schemas.microsoft.com/office/drawing/2014/main" id="{324836F4-5026-12E7-7222-8617615E52FC}"/>
              </a:ext>
            </a:extLst>
          </p:cNvPr>
          <p:cNvSpPr>
            <a:spLocks noChangeArrowheads="1"/>
          </p:cNvSpPr>
          <p:nvPr/>
        </p:nvSpPr>
        <p:spPr bwMode="auto">
          <a:xfrm>
            <a:off x="6358551" y="2005980"/>
            <a:ext cx="1232851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17 de abril: </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Innovando con personas, el paradigma, impartida por</a:t>
            </a:r>
            <a:r>
              <a:rPr kumimoji="0" lang="es-ES" altLang="es-E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 Jesús Gatell </a:t>
            </a:r>
            <a:r>
              <a:rPr kumimoji="0" lang="es-ES" altLang="es-ES" sz="11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Pamies</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94" name="Imagen 6">
            <a:extLst>
              <a:ext uri="{FF2B5EF4-FFF2-40B4-BE49-F238E27FC236}">
                <a16:creationId xmlns:a16="http://schemas.microsoft.com/office/drawing/2014/main" id="{4A244436-F443-902D-998B-DAFF9D6BD0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1545" y="2377919"/>
            <a:ext cx="1386563" cy="72275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4">
            <a:extLst>
              <a:ext uri="{FF2B5EF4-FFF2-40B4-BE49-F238E27FC236}">
                <a16:creationId xmlns:a16="http://schemas.microsoft.com/office/drawing/2014/main" id="{E629E152-4D91-3A8D-1275-AC8582278B6B}"/>
              </a:ext>
            </a:extLst>
          </p:cNvPr>
          <p:cNvSpPr>
            <a:spLocks noChangeArrowheads="1"/>
          </p:cNvSpPr>
          <p:nvPr/>
        </p:nvSpPr>
        <p:spPr bwMode="auto">
          <a:xfrm>
            <a:off x="6451151" y="6531328"/>
            <a:ext cx="123285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4" name="CuadroTexto 3">
            <a:extLst>
              <a:ext uri="{FF2B5EF4-FFF2-40B4-BE49-F238E27FC236}">
                <a16:creationId xmlns:a16="http://schemas.microsoft.com/office/drawing/2014/main" id="{2FF7C1AA-F221-5015-45E4-AB906997EDEE}"/>
              </a:ext>
            </a:extLst>
          </p:cNvPr>
          <p:cNvSpPr txBox="1"/>
          <p:nvPr/>
        </p:nvSpPr>
        <p:spPr>
          <a:xfrm>
            <a:off x="1100750" y="5643584"/>
            <a:ext cx="4550159" cy="415498"/>
          </a:xfrm>
          <a:prstGeom prst="rect">
            <a:avLst/>
          </a:prstGeom>
          <a:noFill/>
        </p:spPr>
        <p:txBody>
          <a:bodyPr wrap="square">
            <a:spAutoFit/>
          </a:bodyPr>
          <a:lstStyle/>
          <a:p>
            <a:pPr eaLnBrk="0" fontAlgn="base" hangingPunct="0">
              <a:spcBef>
                <a:spcPct val="0"/>
              </a:spcBef>
              <a:spcAft>
                <a:spcPct val="0"/>
              </a:spcAft>
            </a:pPr>
            <a:r>
              <a:rPr lang="es-ES" altLang="es-ES" sz="1000" b="1" dirty="0">
                <a:latin typeface="Calibri" panose="020F0502020204030204" pitchFamily="34" charset="0"/>
                <a:ea typeface="Calibri" panose="020F0502020204030204" pitchFamily="34" charset="0"/>
                <a:cs typeface="Calibri" panose="020F0502020204030204" pitchFamily="34" charset="0"/>
              </a:rPr>
              <a:t>3</a:t>
            </a:r>
            <a:r>
              <a:rPr kumimoji="0" lang="es-ES" altLang="es-E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de abril: </a:t>
            </a:r>
            <a:r>
              <a:rPr lang="es-ES" sz="1100" dirty="0">
                <a:latin typeface="Calibri" panose="020F0502020204030204" pitchFamily="34" charset="0"/>
                <a:cs typeface="Calibri" panose="020F0502020204030204" pitchFamily="34" charset="0"/>
              </a:rPr>
              <a:t>Inteligencia Emocional Emprendedora, </a:t>
            </a:r>
            <a:r>
              <a:rPr lang="es-ES" altLang="es-ES" sz="1100" dirty="0">
                <a:latin typeface="Calibri" panose="020F0502020204030204" pitchFamily="34" charset="0"/>
                <a:cs typeface="Calibri" panose="020F0502020204030204" pitchFamily="34" charset="0"/>
              </a:rPr>
              <a:t>impartida por </a:t>
            </a:r>
            <a:r>
              <a:rPr kumimoji="0" lang="es-ES" altLang="es-E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Dña. Azucena Mayordomo</a:t>
            </a:r>
            <a:endParaRPr kumimoji="0" lang="es-ES" altLang="es-ES" sz="1000" b="0" i="0" u="none" strike="noStrike" cap="none" normalizeH="0" baseline="0" dirty="0">
              <a:ln>
                <a:noFill/>
              </a:ln>
              <a:solidFill>
                <a:schemeClr val="tx1"/>
              </a:solidFill>
              <a:effectLst/>
            </a:endParaRPr>
          </a:p>
        </p:txBody>
      </p:sp>
      <p:pic>
        <p:nvPicPr>
          <p:cNvPr id="1026" name="Picture 2">
            <a:extLst>
              <a:ext uri="{FF2B5EF4-FFF2-40B4-BE49-F238E27FC236}">
                <a16:creationId xmlns:a16="http://schemas.microsoft.com/office/drawing/2014/main" id="{B468A80F-C63D-8EF6-A564-C5B3CCEB2F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6997" y="6082634"/>
            <a:ext cx="1386563" cy="7244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2760F99D-76EE-C6AC-0819-457F903715AC}"/>
              </a:ext>
            </a:extLst>
          </p:cNvPr>
          <p:cNvPicPr>
            <a:picLocks noChangeAspect="1"/>
          </p:cNvPicPr>
          <p:nvPr/>
        </p:nvPicPr>
        <p:blipFill>
          <a:blip r:embed="rId14"/>
          <a:stretch>
            <a:fillRect/>
          </a:stretch>
        </p:blipFill>
        <p:spPr>
          <a:xfrm>
            <a:off x="6451150" y="3608916"/>
            <a:ext cx="1381980" cy="723236"/>
          </a:xfrm>
          <a:prstGeom prst="rect">
            <a:avLst/>
          </a:prstGeom>
        </p:spPr>
      </p:pic>
      <p:sp>
        <p:nvSpPr>
          <p:cNvPr id="20" name="CuadroTexto 19">
            <a:extLst>
              <a:ext uri="{FF2B5EF4-FFF2-40B4-BE49-F238E27FC236}">
                <a16:creationId xmlns:a16="http://schemas.microsoft.com/office/drawing/2014/main" id="{4AF30608-A17A-60B2-2E76-B8C525CCA9C8}"/>
              </a:ext>
            </a:extLst>
          </p:cNvPr>
          <p:cNvSpPr txBox="1"/>
          <p:nvPr/>
        </p:nvSpPr>
        <p:spPr>
          <a:xfrm>
            <a:off x="6358551" y="3160614"/>
            <a:ext cx="52578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25 de septiembre: </a:t>
            </a:r>
            <a:r>
              <a:rPr lang="es-ES" sz="1000" dirty="0">
                <a:latin typeface="Calibri" panose="020F0502020204030204" pitchFamily="34" charset="0"/>
                <a:cs typeface="Calibri" panose="020F0502020204030204" pitchFamily="34" charset="0"/>
              </a:rPr>
              <a:t>Cinco Razones para entrar en el Mundo de los </a:t>
            </a:r>
            <a:r>
              <a:rPr lang="es-ES" sz="1000" dirty="0" err="1">
                <a:latin typeface="Calibri" panose="020F0502020204030204" pitchFamily="34" charset="0"/>
                <a:cs typeface="Calibri" panose="020F0502020204030204" pitchFamily="34" charset="0"/>
              </a:rPr>
              <a:t>Criptoactivos</a:t>
            </a:r>
            <a:r>
              <a:rPr lang="es-ES" sz="1000" dirty="0">
                <a:latin typeface="Calibri" panose="020F0502020204030204" pitchFamily="34" charset="0"/>
                <a:cs typeface="Calibri" panose="020F0502020204030204" pitchFamily="34" charset="0"/>
              </a:rPr>
              <a:t> </a:t>
            </a:r>
            <a:r>
              <a:rPr kumimoji="0" lang="es-ES" altLang="es-E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impartida por </a:t>
            </a:r>
            <a:r>
              <a:rPr kumimoji="0" lang="es-ES" altLang="es-E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r>
              <a:rPr kumimoji="0" lang="es-ES" altLang="es-E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S" altLang="es-E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Reinaldo Jiménez Perozo</a:t>
            </a:r>
            <a:endParaRPr kumimoji="0" lang="es-ES" altLang="es-ES" sz="1000" b="0" i="0" u="none" strike="noStrike" cap="none" normalizeH="0" baseline="0" dirty="0">
              <a:ln>
                <a:noFill/>
              </a:ln>
              <a:solidFill>
                <a:schemeClr val="tx1"/>
              </a:solidFill>
              <a:effectLst/>
            </a:endParaRPr>
          </a:p>
        </p:txBody>
      </p:sp>
      <p:pic>
        <p:nvPicPr>
          <p:cNvPr id="5" name="Imagen 4">
            <a:extLst>
              <a:ext uri="{FF2B5EF4-FFF2-40B4-BE49-F238E27FC236}">
                <a16:creationId xmlns:a16="http://schemas.microsoft.com/office/drawing/2014/main" id="{17CD852F-AE51-50B5-0B47-FDF7079FAE83}"/>
              </a:ext>
            </a:extLst>
          </p:cNvPr>
          <p:cNvPicPr>
            <a:picLocks noChangeAspect="1"/>
          </p:cNvPicPr>
          <p:nvPr/>
        </p:nvPicPr>
        <p:blipFill>
          <a:blip r:embed="rId15"/>
          <a:stretch>
            <a:fillRect/>
          </a:stretch>
        </p:blipFill>
        <p:spPr>
          <a:xfrm>
            <a:off x="6441545" y="4844757"/>
            <a:ext cx="1377592" cy="723236"/>
          </a:xfrm>
          <a:prstGeom prst="rect">
            <a:avLst/>
          </a:prstGeom>
        </p:spPr>
      </p:pic>
      <p:sp>
        <p:nvSpPr>
          <p:cNvPr id="6" name="CuadroTexto 5">
            <a:extLst>
              <a:ext uri="{FF2B5EF4-FFF2-40B4-BE49-F238E27FC236}">
                <a16:creationId xmlns:a16="http://schemas.microsoft.com/office/drawing/2014/main" id="{D8C236A4-05DF-8B38-FEF0-90EDAB2B719F}"/>
              </a:ext>
            </a:extLst>
          </p:cNvPr>
          <p:cNvSpPr txBox="1"/>
          <p:nvPr/>
        </p:nvSpPr>
        <p:spPr>
          <a:xfrm>
            <a:off x="6352117" y="4367683"/>
            <a:ext cx="4891036" cy="400110"/>
          </a:xfrm>
          <a:prstGeom prst="rect">
            <a:avLst/>
          </a:prstGeom>
          <a:noFill/>
        </p:spPr>
        <p:txBody>
          <a:bodyPr wrap="square" rtlCol="0">
            <a:spAutoFit/>
          </a:bodyPr>
          <a:lstStyle/>
          <a:p>
            <a:r>
              <a:rPr lang="es-ES" sz="1000" b="1" dirty="0">
                <a:latin typeface="Calibri" panose="020F0502020204030204" pitchFamily="34" charset="0"/>
                <a:cs typeface="Calibri" panose="020F0502020204030204" pitchFamily="34" charset="0"/>
              </a:rPr>
              <a:t>20 de noviembre: </a:t>
            </a:r>
            <a:r>
              <a:rPr lang="es-ES" sz="1000" dirty="0">
                <a:latin typeface="Calibri" panose="020F0502020204030204" pitchFamily="34" charset="0"/>
                <a:cs typeface="Calibri" panose="020F0502020204030204" pitchFamily="34" charset="0"/>
              </a:rPr>
              <a:t>Transforma la confianza en ventas: Estrategias legales para tu negocio digital, impartida por Dña. </a:t>
            </a:r>
            <a:r>
              <a:rPr lang="es-ES" sz="1000" i="0" dirty="0">
                <a:solidFill>
                  <a:srgbClr val="333333"/>
                </a:solidFill>
                <a:effectLst/>
                <a:latin typeface="Calibri" panose="020F0502020204030204" pitchFamily="34" charset="0"/>
                <a:cs typeface="Calibri" panose="020F0502020204030204" pitchFamily="34" charset="0"/>
              </a:rPr>
              <a:t>Marina </a:t>
            </a:r>
            <a:r>
              <a:rPr lang="es-ES" sz="1000" i="0" dirty="0" err="1">
                <a:solidFill>
                  <a:srgbClr val="333333"/>
                </a:solidFill>
                <a:effectLst/>
                <a:latin typeface="Calibri" panose="020F0502020204030204" pitchFamily="34" charset="0"/>
                <a:cs typeface="Calibri" panose="020F0502020204030204" pitchFamily="34" charset="0"/>
              </a:rPr>
              <a:t>Brocca</a:t>
            </a:r>
            <a:r>
              <a:rPr lang="es-ES" sz="1000" i="0" dirty="0">
                <a:solidFill>
                  <a:srgbClr val="333333"/>
                </a:solidFill>
                <a:effectLst/>
                <a:latin typeface="Calibri" panose="020F0502020204030204" pitchFamily="34" charset="0"/>
                <a:cs typeface="Calibri" panose="020F0502020204030204" pitchFamily="34" charset="0"/>
              </a:rPr>
              <a:t> </a:t>
            </a:r>
            <a:r>
              <a:rPr lang="es-ES" sz="1000" i="0" dirty="0" err="1">
                <a:solidFill>
                  <a:srgbClr val="333333"/>
                </a:solidFill>
                <a:effectLst/>
                <a:latin typeface="Calibri" panose="020F0502020204030204" pitchFamily="34" charset="0"/>
                <a:cs typeface="Calibri" panose="020F0502020204030204" pitchFamily="34" charset="0"/>
              </a:rPr>
              <a:t>Bartolozzi</a:t>
            </a:r>
            <a:endParaRPr lang="es-ES" sz="1000" dirty="0">
              <a:latin typeface="Calibri" panose="020F0502020204030204" pitchFamily="34" charset="0"/>
              <a:cs typeface="Calibri" panose="020F0502020204030204" pitchFamily="34" charset="0"/>
            </a:endParaRPr>
          </a:p>
        </p:txBody>
      </p:sp>
      <p:pic>
        <p:nvPicPr>
          <p:cNvPr id="19" name="Imagen 18" descr="Un hombre con una señal&#10;&#10;Descripción generada automáticamente con confianza media">
            <a:extLst>
              <a:ext uri="{FF2B5EF4-FFF2-40B4-BE49-F238E27FC236}">
                <a16:creationId xmlns:a16="http://schemas.microsoft.com/office/drawing/2014/main" id="{FC40F033-BF27-881D-9C7A-93D01D71CEF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51150" y="6051482"/>
            <a:ext cx="1386563" cy="724479"/>
          </a:xfrm>
          <a:prstGeom prst="rect">
            <a:avLst/>
          </a:prstGeom>
        </p:spPr>
      </p:pic>
      <p:sp>
        <p:nvSpPr>
          <p:cNvPr id="23" name="CuadroTexto 22">
            <a:extLst>
              <a:ext uri="{FF2B5EF4-FFF2-40B4-BE49-F238E27FC236}">
                <a16:creationId xmlns:a16="http://schemas.microsoft.com/office/drawing/2014/main" id="{10C86285-A91C-8BFA-DA31-5BC1BD815568}"/>
              </a:ext>
            </a:extLst>
          </p:cNvPr>
          <p:cNvSpPr txBox="1"/>
          <p:nvPr/>
        </p:nvSpPr>
        <p:spPr>
          <a:xfrm>
            <a:off x="6358551" y="5604885"/>
            <a:ext cx="5155425" cy="400110"/>
          </a:xfrm>
          <a:prstGeom prst="rect">
            <a:avLst/>
          </a:prstGeom>
          <a:noFill/>
        </p:spPr>
        <p:txBody>
          <a:bodyPr wrap="square" rtlCol="0">
            <a:spAutoFit/>
          </a:bodyPr>
          <a:lstStyle/>
          <a:p>
            <a:r>
              <a:rPr lang="es-ES" sz="1000" b="1" dirty="0">
                <a:latin typeface="Calibri" panose="020F0502020204030204" pitchFamily="34" charset="0"/>
                <a:cs typeface="Calibri" panose="020F0502020204030204" pitchFamily="34" charset="0"/>
              </a:rPr>
              <a:t>27 de noviembre: </a:t>
            </a:r>
            <a:r>
              <a:rPr lang="es-ES" sz="1000" b="1" i="0" dirty="0">
                <a:solidFill>
                  <a:srgbClr val="333333"/>
                </a:solidFill>
                <a:effectLst/>
                <a:latin typeface="Oxygen" panose="02000503000000000000" pitchFamily="2" charset="0"/>
              </a:rPr>
              <a:t> </a:t>
            </a:r>
            <a:r>
              <a:rPr lang="es-ES" sz="1000" b="1" i="0" dirty="0">
                <a:solidFill>
                  <a:srgbClr val="333333"/>
                </a:solidFill>
                <a:effectLst/>
                <a:latin typeface="Calibri" panose="020F0502020204030204" pitchFamily="34" charset="0"/>
                <a:cs typeface="Calibri" panose="020F0502020204030204" pitchFamily="34" charset="0"/>
              </a:rPr>
              <a:t>Cómo implementar la inteligencia artificial aplicada al Marketing Digital en tu Empresa o Negocio, impartida por D. Rubén </a:t>
            </a:r>
            <a:r>
              <a:rPr lang="es-ES" sz="1000" b="1" i="0" dirty="0" err="1">
                <a:solidFill>
                  <a:srgbClr val="333333"/>
                </a:solidFill>
                <a:effectLst/>
                <a:latin typeface="Calibri" panose="020F0502020204030204" pitchFamily="34" charset="0"/>
                <a:cs typeface="Calibri" panose="020F0502020204030204" pitchFamily="34" charset="0"/>
              </a:rPr>
              <a:t>Reyero</a:t>
            </a:r>
            <a:endParaRPr lang="es-ES" sz="10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37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C48DA-7821-DB34-B4B4-B670AF2BECBB}"/>
              </a:ext>
            </a:extLst>
          </p:cNvPr>
          <p:cNvSpPr>
            <a:spLocks noGrp="1"/>
          </p:cNvSpPr>
          <p:nvPr>
            <p:ph type="title"/>
          </p:nvPr>
        </p:nvSpPr>
        <p:spPr>
          <a:xfrm>
            <a:off x="838200" y="0"/>
            <a:ext cx="10515600" cy="1325563"/>
          </a:xfrm>
        </p:spPr>
        <p:txBody>
          <a:bodyPr/>
          <a:lstStyle/>
          <a:p>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1.4 Congreso Iberoamericano de Ingeniería y Tecnología. CIBITEC</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3338780C-D9B2-1E2E-785B-368BD69AA99B}"/>
              </a:ext>
            </a:extLst>
          </p:cNvPr>
          <p:cNvSpPr>
            <a:spLocks noGrp="1"/>
          </p:cNvSpPr>
          <p:nvPr>
            <p:ph idx="1"/>
          </p:nvPr>
        </p:nvSpPr>
        <p:spPr>
          <a:xfrm>
            <a:off x="838200" y="654902"/>
            <a:ext cx="10515600" cy="5438079"/>
          </a:xfrm>
        </p:spPr>
        <p:txBody>
          <a:bodyPr>
            <a:normAutofit fontScale="85000" lnSpcReduction="20000"/>
          </a:bodyPr>
          <a:lstStyle/>
          <a:p>
            <a:pPr marL="0" indent="0">
              <a:buNone/>
            </a:pPr>
            <a:r>
              <a:rPr lang="es-ES" sz="1600" b="1" u="sng" dirty="0">
                <a:solidFill>
                  <a:srgbClr val="0070C0"/>
                </a:solidFill>
              </a:rPr>
              <a:t>CIBITEC24</a:t>
            </a:r>
          </a:p>
          <a:p>
            <a:pPr marL="311785" marR="538480" indent="0" algn="just" fontAlgn="base">
              <a:lnSpc>
                <a:spcPct val="115000"/>
              </a:lnSpc>
              <a:spcAft>
                <a:spcPts val="1000"/>
              </a:spcAft>
              <a:buNone/>
            </a:pPr>
            <a:r>
              <a:rPr lang="es-ES" sz="1300" dirty="0">
                <a:effectLst/>
                <a:latin typeface="Calibri" panose="020F0502020204030204" pitchFamily="34" charset="0"/>
                <a:ea typeface="Calibri" panose="020F0502020204030204" pitchFamily="34" charset="0"/>
                <a:cs typeface="Calibri" panose="020F0502020204030204" pitchFamily="34" charset="0"/>
              </a:rPr>
              <a:t>Como en años anteriores hemos celebrado el </a:t>
            </a:r>
            <a:r>
              <a:rPr lang="es-ES" sz="1300" b="1" dirty="0">
                <a:effectLst/>
                <a:latin typeface="Calibri" panose="020F0502020204030204" pitchFamily="34" charset="0"/>
                <a:ea typeface="Calibri" panose="020F0502020204030204" pitchFamily="34" charset="0"/>
                <a:cs typeface="Calibri" panose="020F0502020204030204" pitchFamily="34" charset="0"/>
              </a:rPr>
              <a:t>VI Congreso Iberoamericano de Ingeniería </a:t>
            </a:r>
            <a:r>
              <a:rPr lang="es-ES" sz="1300" b="1" dirty="0" err="1">
                <a:effectLst/>
                <a:latin typeface="Calibri" panose="020F0502020204030204" pitchFamily="34" charset="0"/>
                <a:ea typeface="Calibri" panose="020F0502020204030204" pitchFamily="34" charset="0"/>
                <a:cs typeface="Calibri" panose="020F0502020204030204" pitchFamily="34" charset="0"/>
              </a:rPr>
              <a:t>yTecnología</a:t>
            </a:r>
            <a:r>
              <a:rPr lang="es-ES" sz="1300" b="1" dirty="0">
                <a:effectLst/>
                <a:latin typeface="Calibri" panose="020F0502020204030204" pitchFamily="34" charset="0"/>
                <a:ea typeface="Calibri" panose="020F0502020204030204" pitchFamily="34" charset="0"/>
                <a:cs typeface="Calibri" panose="020F0502020204030204" pitchFamily="34" charset="0"/>
              </a:rPr>
              <a:t> (CIBITEC 24)</a:t>
            </a:r>
            <a:r>
              <a:rPr lang="es-ES" sz="1300" dirty="0">
                <a:effectLst/>
                <a:latin typeface="Calibri" panose="020F0502020204030204" pitchFamily="34" charset="0"/>
                <a:ea typeface="Calibri" panose="020F0502020204030204" pitchFamily="34" charset="0"/>
                <a:cs typeface="Calibri" panose="020F0502020204030204" pitchFamily="34" charset="0"/>
              </a:rPr>
              <a:t>, sobre Digitalización de la Industria, </a:t>
            </a:r>
            <a:r>
              <a:rPr lang="es-ES" sz="1300" kern="150" dirty="0">
                <a:effectLst/>
                <a:latin typeface="Calibri" panose="020F0502020204030204" pitchFamily="34" charset="0"/>
                <a:ea typeface="Calibri" panose="020F0502020204030204" pitchFamily="34" charset="0"/>
                <a:cs typeface="Calibri" panose="020F0502020204030204" pitchFamily="34" charset="0"/>
              </a:rPr>
              <a:t>se celebró durante los días 23 y 24 de abril en la Escuela Técnica Superior de Ingenieros Industriales de la Universidad Politécnica de Madrid,</a:t>
            </a:r>
            <a:r>
              <a:rPr lang="es-ES" sz="1300" dirty="0">
                <a:effectLst/>
                <a:latin typeface="Calibri" panose="020F0502020204030204" pitchFamily="34" charset="0"/>
                <a:ea typeface="Calibri" panose="020F0502020204030204" pitchFamily="34" charset="0"/>
                <a:cs typeface="Calibri" panose="020F0502020204030204" pitchFamily="34" charset="0"/>
              </a:rPr>
              <a:t> cuyo Comité de Honor, ha tenido a bien presidir SM el Rey Don Felipe VI, al igual que en las ediciones anteriores. </a:t>
            </a:r>
          </a:p>
          <a:p>
            <a:pPr marL="311785" marR="538480" indent="0" algn="just">
              <a:lnSpc>
                <a:spcPct val="107000"/>
              </a:lnSpc>
              <a:buNone/>
            </a:pPr>
            <a:r>
              <a:rPr lang="es-ES" sz="1300" kern="150" dirty="0">
                <a:effectLst/>
                <a:latin typeface="Calibri" panose="020F0502020204030204" pitchFamily="34" charset="0"/>
                <a:ea typeface="Calibri" panose="020F0502020204030204" pitchFamily="34" charset="0"/>
                <a:cs typeface="Calibri" panose="020F0502020204030204" pitchFamily="34" charset="0"/>
              </a:rPr>
              <a:t>CIBITEC es una iniciativa que hemos cultivado con pasión desde 2017 con el propósito de impulsar el desarrollo tecnológico, la industrialización y la digitalización de la industria.</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pPr>
            <a:r>
              <a:rPr lang="es-ES" sz="1300" kern="150" dirty="0">
                <a:effectLst/>
                <a:latin typeface="Calibri" panose="020F0502020204030204" pitchFamily="34" charset="0"/>
                <a:ea typeface="Calibri" panose="020F0502020204030204" pitchFamily="34" charset="0"/>
                <a:cs typeface="Calibri" panose="020F0502020204030204" pitchFamily="34" charset="0"/>
              </a:rPr>
              <a:t>Queremos ser el puente que conecta no solo a empresas e instituciones en España, </a:t>
            </a:r>
            <a:r>
              <a:rPr lang="es-ES" sz="1300" kern="150" dirty="0" err="1">
                <a:effectLst/>
                <a:latin typeface="Calibri" panose="020F0502020204030204" pitchFamily="34" charset="0"/>
                <a:ea typeface="Calibri" panose="020F0502020204030204" pitchFamily="34" charset="0"/>
                <a:cs typeface="Calibri" panose="020F0502020204030204" pitchFamily="34" charset="0"/>
              </a:rPr>
              <a:t>sinoa</a:t>
            </a:r>
            <a:r>
              <a:rPr lang="es-ES" sz="1300" kern="150" dirty="0">
                <a:effectLst/>
                <a:latin typeface="Calibri" panose="020F0502020204030204" pitchFamily="34" charset="0"/>
                <a:ea typeface="Calibri" panose="020F0502020204030204" pitchFamily="34" charset="0"/>
                <a:cs typeface="Calibri" panose="020F0502020204030204" pitchFamily="34" charset="0"/>
              </a:rPr>
              <a:t> toda la comunidad iberoamericana.</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pPr>
            <a:r>
              <a:rPr lang="es-ES" sz="1300" kern="150" dirty="0">
                <a:effectLst/>
                <a:latin typeface="Calibri" panose="020F0502020204030204" pitchFamily="34" charset="0"/>
                <a:ea typeface="Calibri" panose="020F0502020204030204" pitchFamily="34" charset="0"/>
                <a:cs typeface="Calibri" panose="020F0502020204030204" pitchFamily="34" charset="0"/>
              </a:rPr>
              <a:t>En esta sexta edición, nos hemos sumergido en la esencia de las </a:t>
            </a:r>
            <a:r>
              <a:rPr lang="es-ES" sz="1300" kern="150" dirty="0" err="1">
                <a:effectLst/>
                <a:latin typeface="Calibri" panose="020F0502020204030204" pitchFamily="34" charset="0"/>
                <a:ea typeface="Calibri" panose="020F0502020204030204" pitchFamily="34" charset="0"/>
                <a:cs typeface="Calibri" panose="020F0502020204030204" pitchFamily="34" charset="0"/>
              </a:rPr>
              <a:t>megatendencias</a:t>
            </a:r>
            <a:r>
              <a:rPr lang="es-ES" sz="1300" kern="150" dirty="0">
                <a:effectLst/>
                <a:latin typeface="Calibri" panose="020F0502020204030204" pitchFamily="34" charset="0"/>
                <a:ea typeface="Calibri" panose="020F0502020204030204" pitchFamily="34" charset="0"/>
                <a:cs typeface="Calibri" panose="020F0502020204030204" pitchFamily="34" charset="0"/>
              </a:rPr>
              <a:t> que dan forma a nuestro futuro. La transición energética, la lucha contra el cambio climático, las ciudades inteligentes y sostenibles, la autonomía estratégica, la escasez de recursos o la innovación tecnológica son los pilares sobre los cuales construimos nuestro diálogo y colaboración.</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tabLst>
                <a:tab pos="6661150" algn="l"/>
              </a:tabLst>
            </a:pPr>
            <a:r>
              <a:rPr lang="es-ES" sz="1300" kern="150" dirty="0">
                <a:effectLst/>
                <a:latin typeface="Calibri" panose="020F0502020204030204" pitchFamily="34" charset="0"/>
                <a:ea typeface="Calibri" panose="020F0502020204030204" pitchFamily="34" charset="0"/>
                <a:cs typeface="Calibri" panose="020F0502020204030204" pitchFamily="34" charset="0"/>
              </a:rPr>
              <a:t>Durante el congreso, se resaltó que España tiene la oportunidad de capitalizar su </a:t>
            </a:r>
            <a:r>
              <a:rPr lang="es-ES" sz="1300" kern="150" dirty="0" err="1">
                <a:effectLst/>
                <a:latin typeface="Calibri" panose="020F0502020204030204" pitchFamily="34" charset="0"/>
                <a:ea typeface="Calibri" panose="020F0502020204030204" pitchFamily="34" charset="0"/>
                <a:cs typeface="Calibri" panose="020F0502020204030204" pitchFamily="34" charset="0"/>
              </a:rPr>
              <a:t>elevadonivel</a:t>
            </a:r>
            <a:r>
              <a:rPr lang="es-ES" sz="1300" kern="150" dirty="0">
                <a:effectLst/>
                <a:latin typeface="Calibri" panose="020F0502020204030204" pitchFamily="34" charset="0"/>
                <a:ea typeface="Calibri" panose="020F0502020204030204" pitchFamily="34" charset="0"/>
                <a:cs typeface="Calibri" panose="020F0502020204030204" pitchFamily="34" charset="0"/>
              </a:rPr>
              <a:t> de ingeniería para impulsar la reindustrialización y se subrayó la importancia de la autonomía estratégica como clave para garantizar la seguridad económica y la competitividad nacional.</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tabLst>
                <a:tab pos="6661150" algn="l"/>
              </a:tabLst>
            </a:pPr>
            <a:r>
              <a:rPr lang="es-ES" sz="1300" kern="150" dirty="0">
                <a:effectLst/>
                <a:latin typeface="Calibri" panose="020F0502020204030204" pitchFamily="34" charset="0"/>
                <a:ea typeface="Calibri" panose="020F0502020204030204" pitchFamily="34" charset="0"/>
                <a:cs typeface="Calibri" panose="020F0502020204030204" pitchFamily="34" charset="0"/>
              </a:rPr>
              <a:t>Una de las principales conclusiones del Congreso es que España tiene un potencial industrial directamente relacionado con su capacidad para adaptarse a la transición energética y la transformación digital.</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tabLst>
                <a:tab pos="6661150" algn="l"/>
              </a:tabLst>
            </a:pPr>
            <a:r>
              <a:rPr lang="es-ES" sz="1300" kern="150" dirty="0">
                <a:effectLst/>
                <a:latin typeface="Calibri" panose="020F0502020204030204" pitchFamily="34" charset="0"/>
                <a:ea typeface="Calibri" panose="020F0502020204030204" pitchFamily="34" charset="0"/>
                <a:cs typeface="Calibri" panose="020F0502020204030204" pitchFamily="34" charset="0"/>
              </a:rPr>
              <a:t>Sin embargo, el éxito de estas oportunidades está condicionado por las decisiones políticas, considerando el contexto geoestratégico europeo y mundial.</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tabLst>
                <a:tab pos="6661150" algn="l"/>
              </a:tabLst>
            </a:pPr>
            <a:r>
              <a:rPr lang="es-ES" sz="1300" kern="150" dirty="0">
                <a:effectLst/>
                <a:latin typeface="Calibri" panose="020F0502020204030204" pitchFamily="34" charset="0"/>
                <a:ea typeface="Calibri" panose="020F0502020204030204" pitchFamily="34" charset="0"/>
                <a:cs typeface="Calibri" panose="020F0502020204030204" pitchFamily="34" charset="0"/>
              </a:rPr>
              <a:t>Igualmente se resaltó que la colaboración entre universidades, empresas, colegios profesionales y gobiernos es crucial para fomentar la innovación y la adaptación al mercado laboral en plena transformación.</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tabLst>
                <a:tab pos="6661150" algn="l"/>
              </a:tabLst>
            </a:pPr>
            <a:r>
              <a:rPr lang="es-ES" sz="1300" kern="150" dirty="0">
                <a:effectLst/>
                <a:latin typeface="Calibri" panose="020F0502020204030204" pitchFamily="34" charset="0"/>
                <a:ea typeface="Calibri" panose="020F0502020204030204" pitchFamily="34" charset="0"/>
                <a:cs typeface="Calibri" panose="020F0502020204030204" pitchFamily="34" charset="0"/>
              </a:rPr>
              <a:t>Sin embargo, según demandan las empresas, la falta de talento sigue siendo un desafío. </a:t>
            </a:r>
            <a:endParaRPr lang="es-ES" sz="1300" dirty="0">
              <a:effectLst/>
              <a:latin typeface="Calibri" panose="020F0502020204030204" pitchFamily="34" charset="0"/>
              <a:ea typeface="Calibri" panose="020F0502020204030204" pitchFamily="34" charset="0"/>
              <a:cs typeface="Calibri" panose="020F0502020204030204" pitchFamily="34" charset="0"/>
            </a:endParaRPr>
          </a:p>
          <a:p>
            <a:pPr marL="311785" marR="538480" indent="0" algn="just">
              <a:lnSpc>
                <a:spcPct val="107000"/>
              </a:lnSpc>
              <a:buNone/>
              <a:tabLst>
                <a:tab pos="6661150" algn="l"/>
              </a:tabLst>
            </a:pPr>
            <a:r>
              <a:rPr lang="es-ES" sz="1300" dirty="0">
                <a:effectLst/>
                <a:latin typeface="Calibri" panose="020F0502020204030204" pitchFamily="34" charset="0"/>
                <a:ea typeface="Calibri" panose="020F0502020204030204" pitchFamily="34" charset="0"/>
                <a:cs typeface="Calibri" panose="020F0502020204030204" pitchFamily="34" charset="0"/>
              </a:rPr>
              <a:t>En su VI edición, el Congreso ha contado con más de 90 expertos de nivel internacional, cuyas visiones y experiencias abordaron las oportunidades más significativas que tiene el mundo de la ingeniería y la tecnología hoy. Entre otros, contamos con la presencia destacada de Sara </a:t>
            </a:r>
            <a:r>
              <a:rPr lang="es-ES" sz="1300" dirty="0" err="1">
                <a:effectLst/>
                <a:latin typeface="Calibri" panose="020F0502020204030204" pitchFamily="34" charset="0"/>
                <a:ea typeface="Calibri" panose="020F0502020204030204" pitchFamily="34" charset="0"/>
                <a:cs typeface="Calibri" panose="020F0502020204030204" pitchFamily="34" charset="0"/>
              </a:rPr>
              <a:t>Aagesen</a:t>
            </a:r>
            <a:r>
              <a:rPr lang="es-ES" sz="1300" dirty="0">
                <a:effectLst/>
                <a:latin typeface="Calibri" panose="020F0502020204030204" pitchFamily="34" charset="0"/>
                <a:ea typeface="Calibri" panose="020F0502020204030204" pitchFamily="34" charset="0"/>
                <a:cs typeface="Calibri" panose="020F0502020204030204" pitchFamily="34" charset="0"/>
              </a:rPr>
              <a:t>, secretaria de Estado de Energía, Miguel López-Valverde, consejero de Digitalización de la Comunidad de Madrid, Andrés </a:t>
            </a:r>
            <a:r>
              <a:rPr lang="es-ES" sz="1300" dirty="0" err="1">
                <a:effectLst/>
                <a:latin typeface="Calibri" panose="020F0502020204030204" pitchFamily="34" charset="0"/>
                <a:ea typeface="Calibri" panose="020F0502020204030204" pitchFamily="34" charset="0"/>
                <a:cs typeface="Calibri" panose="020F0502020204030204" pitchFamily="34" charset="0"/>
              </a:rPr>
              <a:t>Allamand</a:t>
            </a:r>
            <a:r>
              <a:rPr lang="es-ES" sz="1300" dirty="0">
                <a:effectLst/>
                <a:latin typeface="Calibri" panose="020F0502020204030204" pitchFamily="34" charset="0"/>
                <a:ea typeface="Calibri" panose="020F0502020204030204" pitchFamily="34" charset="0"/>
                <a:cs typeface="Calibri" panose="020F0502020204030204" pitchFamily="34" charset="0"/>
              </a:rPr>
              <a:t>, secretario general Iberoamericano y Antonio Garamendi, presidente de la Confederación Española de Organizaciones Empresariales (CEOE). </a:t>
            </a:r>
          </a:p>
          <a:p>
            <a:pPr marL="311785" marR="538480" indent="0" algn="just">
              <a:lnSpc>
                <a:spcPct val="107000"/>
              </a:lnSpc>
              <a:buNone/>
              <a:tabLst>
                <a:tab pos="6661150" algn="l"/>
              </a:tabLst>
            </a:pPr>
            <a:r>
              <a:rPr lang="es-ES" sz="1300" dirty="0">
                <a:effectLst/>
                <a:latin typeface="Calibri" panose="020F0502020204030204" pitchFamily="34" charset="0"/>
                <a:ea typeface="Calibri" panose="020F0502020204030204" pitchFamily="34" charset="0"/>
                <a:cs typeface="Calibri" panose="020F0502020204030204" pitchFamily="34" charset="0"/>
              </a:rPr>
              <a:t>También contamos con importantes instituciones como los ministerios de Industria y Turismo; Transición Ecológica y el Reto Demográfico, la Dirección General de Energía de la UE, la CEOE, centros académicos de excelencia como la UP, colegios de ingenieros tales como el de Minas, el Ayuntamiento de Madrid, la Comunidad de Madrid, así como la Organización de estados Iberoamericanos o la Secretaría General Iberoamericana. </a:t>
            </a:r>
          </a:p>
          <a:p>
            <a:pPr marL="311785" marR="538480" indent="0" algn="just">
              <a:lnSpc>
                <a:spcPct val="107000"/>
              </a:lnSpc>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600" b="1" u="sng" dirty="0">
              <a:solidFill>
                <a:srgbClr val="0070C0"/>
              </a:solidFill>
            </a:endParaRPr>
          </a:p>
        </p:txBody>
      </p:sp>
      <p:pic>
        <p:nvPicPr>
          <p:cNvPr id="8" name="Imagen 7">
            <a:extLst>
              <a:ext uri="{FF2B5EF4-FFF2-40B4-BE49-F238E27FC236}">
                <a16:creationId xmlns:a16="http://schemas.microsoft.com/office/drawing/2014/main" id="{EE232F6A-1D86-943D-79C2-97A799D007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531" y="6183557"/>
            <a:ext cx="1591287" cy="500440"/>
          </a:xfrm>
          <a:prstGeom prst="rect">
            <a:avLst/>
          </a:prstGeom>
          <a:noFill/>
          <a:ln>
            <a:noFill/>
          </a:ln>
        </p:spPr>
      </p:pic>
      <p:sp>
        <p:nvSpPr>
          <p:cNvPr id="11" name="CuadroTexto 10">
            <a:extLst>
              <a:ext uri="{FF2B5EF4-FFF2-40B4-BE49-F238E27FC236}">
                <a16:creationId xmlns:a16="http://schemas.microsoft.com/office/drawing/2014/main" id="{B701BF92-21AB-0C2F-D595-54CE219F0634}"/>
              </a:ext>
            </a:extLst>
          </p:cNvPr>
          <p:cNvSpPr txBox="1"/>
          <p:nvPr/>
        </p:nvSpPr>
        <p:spPr>
          <a:xfrm>
            <a:off x="5583865" y="6127604"/>
            <a:ext cx="2372615" cy="892552"/>
          </a:xfrm>
          <a:prstGeom prst="rect">
            <a:avLst/>
          </a:prstGeom>
          <a:noFill/>
        </p:spPr>
        <p:txBody>
          <a:bodyPr wrap="square">
            <a:spAutoFit/>
          </a:bodyPr>
          <a:lstStyle/>
          <a:p>
            <a:r>
              <a:rPr lang="es-ES" sz="1200" b="1" dirty="0">
                <a:solidFill>
                  <a:schemeClr val="accent5">
                    <a:lumMod val="75000"/>
                  </a:schemeClr>
                </a:solidFill>
                <a:effectLst/>
                <a:latin typeface="ADLaM Display" panose="02010000000000000000" pitchFamily="2" charset="0"/>
                <a:ea typeface="Times New Roman" panose="02020603050405020304" pitchFamily="18" charset="0"/>
              </a:rPr>
              <a:t> </a:t>
            </a:r>
            <a:r>
              <a:rPr lang="es-ES" sz="1100" b="1" dirty="0">
                <a:solidFill>
                  <a:schemeClr val="accent5">
                    <a:lumMod val="75000"/>
                  </a:schemeClr>
                </a:solidFill>
                <a:effectLst/>
                <a:latin typeface="ADLaM Display" panose="0201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VÍDEOS CIBITEC24</a:t>
            </a:r>
            <a:endParaRPr lang="es-ES" sz="1100" b="1" dirty="0">
              <a:solidFill>
                <a:schemeClr val="accent5">
                  <a:lumMod val="75000"/>
                </a:schemeClr>
              </a:solidFill>
              <a:effectLst/>
              <a:latin typeface="ADLaM Display" panose="02010000000000000000" pitchFamily="2" charset="0"/>
              <a:ea typeface="Times New Roman" panose="02020603050405020304" pitchFamily="18" charset="0"/>
            </a:endParaRPr>
          </a:p>
          <a:p>
            <a:endParaRPr lang="es-ES" sz="1100" b="1" dirty="0">
              <a:solidFill>
                <a:schemeClr val="accent5">
                  <a:lumMod val="75000"/>
                </a:schemeClr>
              </a:solidFill>
              <a:effectLst/>
              <a:latin typeface="ADLaM Display" panose="02010000000000000000" pitchFamily="2" charset="0"/>
              <a:ea typeface="Times New Roman" panose="02020603050405020304" pitchFamily="18" charset="0"/>
            </a:endParaRPr>
          </a:p>
          <a:p>
            <a:r>
              <a:rPr lang="es-ES" sz="1100" b="1" dirty="0">
                <a:solidFill>
                  <a:schemeClr val="accent5">
                    <a:lumMod val="75000"/>
                  </a:schemeClr>
                </a:solidFill>
                <a:latin typeface="ADLaM Display" panose="02010000000000000000" pitchFamily="2" charset="0"/>
                <a:hlinkClick r:id="rId4">
                  <a:extLst>
                    <a:ext uri="{A12FA001-AC4F-418D-AE19-62706E023703}">
                      <ahyp:hlinkClr xmlns:ahyp="http://schemas.microsoft.com/office/drawing/2018/hyperlinkcolor" val="tx"/>
                    </a:ext>
                  </a:extLst>
                </a:hlinkClick>
              </a:rPr>
              <a:t>MEMORIA RESUMEN CIBITEC24</a:t>
            </a:r>
            <a:endParaRPr lang="es-ES" sz="1100" b="1" dirty="0">
              <a:solidFill>
                <a:schemeClr val="accent5">
                  <a:lumMod val="75000"/>
                </a:schemeClr>
              </a:solidFill>
              <a:latin typeface="ADLaM Display" panose="02010000000000000000" pitchFamily="2" charset="0"/>
            </a:endParaRPr>
          </a:p>
          <a:p>
            <a:r>
              <a:rPr lang="es-E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58489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3A6CAB-7282-E18A-8303-835CDC80AFD4}"/>
              </a:ext>
            </a:extLst>
          </p:cNvPr>
          <p:cNvSpPr>
            <a:spLocks noGrp="1"/>
          </p:cNvSpPr>
          <p:nvPr>
            <p:ph idx="1"/>
          </p:nvPr>
        </p:nvSpPr>
        <p:spPr/>
        <p:txBody>
          <a:bodyPr/>
          <a:lstStyle/>
          <a:p>
            <a:endParaRPr lang="es-ES" dirty="0"/>
          </a:p>
          <a:p>
            <a:endParaRPr lang="es-ES" dirty="0"/>
          </a:p>
          <a:p>
            <a:endParaRPr lang="es-ES" dirty="0"/>
          </a:p>
          <a:p>
            <a:endParaRPr lang="es-ES" dirty="0"/>
          </a:p>
        </p:txBody>
      </p:sp>
      <p:sp>
        <p:nvSpPr>
          <p:cNvPr id="12" name="Rectangle 1">
            <a:extLst>
              <a:ext uri="{FF2B5EF4-FFF2-40B4-BE49-F238E27FC236}">
                <a16:creationId xmlns:a16="http://schemas.microsoft.com/office/drawing/2014/main" id="{E3BA9A5C-2246-E668-0709-0C1C2A4D0EC7}"/>
              </a:ext>
            </a:extLst>
          </p:cNvPr>
          <p:cNvSpPr>
            <a:spLocks noGrp="1" noChangeArrowheads="1"/>
          </p:cNvSpPr>
          <p:nvPr>
            <p:ph type="title"/>
          </p:nvPr>
        </p:nvSpPr>
        <p:spPr bwMode="auto">
          <a:xfrm>
            <a:off x="838200" y="704740"/>
            <a:ext cx="34567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 altLang="es-ES" sz="18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2. Evolución del Número de Socios</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CuadroTexto 13">
            <a:extLst>
              <a:ext uri="{FF2B5EF4-FFF2-40B4-BE49-F238E27FC236}">
                <a16:creationId xmlns:a16="http://schemas.microsoft.com/office/drawing/2014/main" id="{764040F8-3C63-2619-F7F9-4261CD5B3019}"/>
              </a:ext>
            </a:extLst>
          </p:cNvPr>
          <p:cNvSpPr txBox="1"/>
          <p:nvPr/>
        </p:nvSpPr>
        <p:spPr>
          <a:xfrm>
            <a:off x="4428953" y="5654329"/>
            <a:ext cx="6097508" cy="338554"/>
          </a:xfrm>
          <a:prstGeom prst="rect">
            <a:avLst/>
          </a:prstGeom>
          <a:noFill/>
        </p:spPr>
        <p:txBody>
          <a:bodyPr wrap="square">
            <a:spAutoFit/>
          </a:bodyPr>
          <a:lstStyle/>
          <a:p>
            <a:r>
              <a:rPr kumimoji="0" lang="es-ES" altLang="es-E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Actualización Base de Datos AIIM/COIIM</a:t>
            </a:r>
            <a:endParaRPr lang="es-ES" sz="1600" dirty="0"/>
          </a:p>
        </p:txBody>
      </p:sp>
      <p:graphicFrame>
        <p:nvGraphicFramePr>
          <p:cNvPr id="15" name="Tabla 14">
            <a:extLst>
              <a:ext uri="{FF2B5EF4-FFF2-40B4-BE49-F238E27FC236}">
                <a16:creationId xmlns:a16="http://schemas.microsoft.com/office/drawing/2014/main" id="{905573B1-FF14-3F44-C5BF-BE1A00907EB5}"/>
              </a:ext>
            </a:extLst>
          </p:cNvPr>
          <p:cNvGraphicFramePr>
            <a:graphicFrameLocks noGrp="1"/>
          </p:cNvGraphicFramePr>
          <p:nvPr>
            <p:extLst>
              <p:ext uri="{D42A27DB-BD31-4B8C-83A1-F6EECF244321}">
                <p14:modId xmlns:p14="http://schemas.microsoft.com/office/powerpoint/2010/main" val="2621220229"/>
              </p:ext>
            </p:extLst>
          </p:nvPr>
        </p:nvGraphicFramePr>
        <p:xfrm>
          <a:off x="2566558" y="1645556"/>
          <a:ext cx="7265534" cy="3566887"/>
        </p:xfrm>
        <a:graphic>
          <a:graphicData uri="http://schemas.openxmlformats.org/drawingml/2006/table">
            <a:tbl>
              <a:tblPr firstRow="1" firstCol="1" bandRow="1">
                <a:tableStyleId>{5C22544A-7EE6-4342-B048-85BDC9FD1C3A}</a:tableStyleId>
              </a:tblPr>
              <a:tblGrid>
                <a:gridCol w="807627">
                  <a:extLst>
                    <a:ext uri="{9D8B030D-6E8A-4147-A177-3AD203B41FA5}">
                      <a16:colId xmlns:a16="http://schemas.microsoft.com/office/drawing/2014/main" val="3960135969"/>
                    </a:ext>
                  </a:extLst>
                </a:gridCol>
                <a:gridCol w="746395">
                  <a:extLst>
                    <a:ext uri="{9D8B030D-6E8A-4147-A177-3AD203B41FA5}">
                      <a16:colId xmlns:a16="http://schemas.microsoft.com/office/drawing/2014/main" val="926004922"/>
                    </a:ext>
                  </a:extLst>
                </a:gridCol>
                <a:gridCol w="745620">
                  <a:extLst>
                    <a:ext uri="{9D8B030D-6E8A-4147-A177-3AD203B41FA5}">
                      <a16:colId xmlns:a16="http://schemas.microsoft.com/office/drawing/2014/main" val="2332035723"/>
                    </a:ext>
                  </a:extLst>
                </a:gridCol>
                <a:gridCol w="746395">
                  <a:extLst>
                    <a:ext uri="{9D8B030D-6E8A-4147-A177-3AD203B41FA5}">
                      <a16:colId xmlns:a16="http://schemas.microsoft.com/office/drawing/2014/main" val="2363543842"/>
                    </a:ext>
                  </a:extLst>
                </a:gridCol>
                <a:gridCol w="719268">
                  <a:extLst>
                    <a:ext uri="{9D8B030D-6E8A-4147-A177-3AD203B41FA5}">
                      <a16:colId xmlns:a16="http://schemas.microsoft.com/office/drawing/2014/main" val="1683697079"/>
                    </a:ext>
                  </a:extLst>
                </a:gridCol>
                <a:gridCol w="758021">
                  <a:extLst>
                    <a:ext uri="{9D8B030D-6E8A-4147-A177-3AD203B41FA5}">
                      <a16:colId xmlns:a16="http://schemas.microsoft.com/office/drawing/2014/main" val="3821579088"/>
                    </a:ext>
                  </a:extLst>
                </a:gridCol>
                <a:gridCol w="320105">
                  <a:extLst>
                    <a:ext uri="{9D8B030D-6E8A-4147-A177-3AD203B41FA5}">
                      <a16:colId xmlns:a16="http://schemas.microsoft.com/office/drawing/2014/main" val="3698019766"/>
                    </a:ext>
                  </a:extLst>
                </a:gridCol>
                <a:gridCol w="889009">
                  <a:extLst>
                    <a:ext uri="{9D8B030D-6E8A-4147-A177-3AD203B41FA5}">
                      <a16:colId xmlns:a16="http://schemas.microsoft.com/office/drawing/2014/main" val="3768814315"/>
                    </a:ext>
                  </a:extLst>
                </a:gridCol>
                <a:gridCol w="766547">
                  <a:extLst>
                    <a:ext uri="{9D8B030D-6E8A-4147-A177-3AD203B41FA5}">
                      <a16:colId xmlns:a16="http://schemas.microsoft.com/office/drawing/2014/main" val="1065311508"/>
                    </a:ext>
                  </a:extLst>
                </a:gridCol>
                <a:gridCol w="766547">
                  <a:extLst>
                    <a:ext uri="{9D8B030D-6E8A-4147-A177-3AD203B41FA5}">
                      <a16:colId xmlns:a16="http://schemas.microsoft.com/office/drawing/2014/main" val="1371575670"/>
                    </a:ext>
                  </a:extLst>
                </a:gridCol>
              </a:tblGrid>
              <a:tr h="359477">
                <a:tc>
                  <a:txBody>
                    <a:bodyPr/>
                    <a:lstStyle/>
                    <a:p>
                      <a:pPr>
                        <a:lnSpc>
                          <a:spcPct val="107000"/>
                        </a:lnSpc>
                        <a:spcAft>
                          <a:spcPts val="800"/>
                        </a:spcAft>
                      </a:pPr>
                      <a:r>
                        <a:rPr lang="es-ES" sz="1100">
                          <a:effectLst/>
                          <a:highlight>
                            <a:srgbClr val="305496"/>
                          </a:highlight>
                        </a:rPr>
                        <a:t>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a:effectLst/>
                          <a:highlight>
                            <a:srgbClr val="305496"/>
                          </a:highlight>
                        </a:rPr>
                        <a:t>2017</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a:effectLst/>
                          <a:highlight>
                            <a:srgbClr val="305496"/>
                          </a:highlight>
                        </a:rPr>
                        <a:t>2018</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dirty="0">
                          <a:effectLst/>
                          <a:highlight>
                            <a:srgbClr val="305496"/>
                          </a:highlight>
                        </a:rPr>
                        <a:t>2019</a:t>
                      </a:r>
                      <a:endParaRPr lang="es-ES" sz="1100" dirty="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a:effectLst/>
                          <a:highlight>
                            <a:srgbClr val="305496"/>
                          </a:highlight>
                        </a:rPr>
                        <a:t>2020</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a:effectLst/>
                          <a:highlight>
                            <a:srgbClr val="305496"/>
                          </a:highlight>
                        </a:rPr>
                        <a:t>2021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a:effectLst/>
                          <a:highlight>
                            <a:srgbClr val="305496"/>
                          </a:highlight>
                        </a:rPr>
                        <a:t>(*)</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tc>
                <a:tc>
                  <a:txBody>
                    <a:bodyPr/>
                    <a:lstStyle/>
                    <a:p>
                      <a:pPr algn="ctr">
                        <a:lnSpc>
                          <a:spcPct val="107000"/>
                        </a:lnSpc>
                        <a:spcAft>
                          <a:spcPts val="800"/>
                        </a:spcAft>
                      </a:pPr>
                      <a:r>
                        <a:rPr lang="es-ES" sz="1100">
                          <a:effectLst/>
                          <a:highlight>
                            <a:srgbClr val="305496"/>
                          </a:highlight>
                        </a:rPr>
                        <a:t>2022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a:effectLst/>
                          <a:highlight>
                            <a:srgbClr val="305496"/>
                          </a:highlight>
                        </a:rPr>
                        <a:t>2023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dirty="0">
                          <a:effectLst/>
                          <a:highlight>
                            <a:srgbClr val="305496"/>
                          </a:highlight>
                        </a:rPr>
                        <a:t>2024 </a:t>
                      </a:r>
                      <a:endParaRPr lang="es-ES" sz="1100" dirty="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a16="http://schemas.microsoft.com/office/drawing/2014/main" val="1017879602"/>
                  </a:ext>
                </a:extLst>
              </a:tr>
              <a:tr h="964596">
                <a:tc>
                  <a:txBody>
                    <a:bodyPr/>
                    <a:lstStyle/>
                    <a:p>
                      <a:pPr algn="ctr">
                        <a:lnSpc>
                          <a:spcPct val="107000"/>
                        </a:lnSpc>
                        <a:spcAft>
                          <a:spcPts val="800"/>
                        </a:spcAft>
                      </a:pPr>
                      <a:r>
                        <a:rPr lang="es-ES" sz="1100">
                          <a:effectLst/>
                          <a:highlight>
                            <a:srgbClr val="305496"/>
                          </a:highlight>
                        </a:rPr>
                        <a:t>Socios de número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6.584</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6.722</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6.731</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6.922</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6.923</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 </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tc>
                <a:tc>
                  <a:txBody>
                    <a:bodyPr/>
                    <a:lstStyle/>
                    <a:p>
                      <a:pPr algn="ctr">
                        <a:lnSpc>
                          <a:spcPct val="107000"/>
                        </a:lnSpc>
                        <a:spcAft>
                          <a:spcPts val="800"/>
                        </a:spcAft>
                      </a:pPr>
                      <a:r>
                        <a:rPr lang="es-ES" sz="1000">
                          <a:effectLst/>
                          <a:highlight>
                            <a:srgbClr val="BDD7EE"/>
                          </a:highlight>
                        </a:rPr>
                        <a:t>6.278</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6.383</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dirty="0">
                          <a:effectLst/>
                          <a:highlight>
                            <a:srgbClr val="BDD7EE"/>
                          </a:highlight>
                          <a:latin typeface="Calibri" panose="020F0502020204030204" pitchFamily="34" charset="0"/>
                          <a:ea typeface="Calibri" panose="020F0502020204030204" pitchFamily="34" charset="0"/>
                          <a:cs typeface="Calibri" panose="020F0502020204030204" pitchFamily="34" charset="0"/>
                        </a:rPr>
                        <a:t>6.440</a:t>
                      </a:r>
                    </a:p>
                  </a:txBody>
                  <a:tcPr marL="44450" marR="44450" marT="0" marB="0" anchor="ctr"/>
                </a:tc>
                <a:extLst>
                  <a:ext uri="{0D108BD9-81ED-4DB2-BD59-A6C34878D82A}">
                    <a16:rowId xmlns:a16="http://schemas.microsoft.com/office/drawing/2014/main" val="2229743003"/>
                  </a:ext>
                </a:extLst>
              </a:tr>
              <a:tr h="639109">
                <a:tc>
                  <a:txBody>
                    <a:bodyPr/>
                    <a:lstStyle/>
                    <a:p>
                      <a:pPr algn="ctr">
                        <a:lnSpc>
                          <a:spcPct val="107000"/>
                        </a:lnSpc>
                        <a:spcAft>
                          <a:spcPts val="800"/>
                        </a:spcAft>
                      </a:pPr>
                      <a:r>
                        <a:rPr lang="es-ES" sz="1100">
                          <a:effectLst/>
                          <a:highlight>
                            <a:srgbClr val="305496"/>
                          </a:highlight>
                        </a:rPr>
                        <a:t>Variación %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-2,73%</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2,10%</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0,13%</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2,84%</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0,01%</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 </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tc>
                <a:tc>
                  <a:txBody>
                    <a:bodyPr/>
                    <a:lstStyle/>
                    <a:p>
                      <a:pPr algn="ctr">
                        <a:lnSpc>
                          <a:spcPct val="107000"/>
                        </a:lnSpc>
                        <a:spcAft>
                          <a:spcPts val="800"/>
                        </a:spcAft>
                      </a:pPr>
                      <a:r>
                        <a:rPr lang="es-ES" sz="2000">
                          <a:effectLst/>
                          <a:highlight>
                            <a:srgbClr val="FFFFFF"/>
                          </a:highlight>
                        </a:rPr>
                        <a:t>-</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1,67 %</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0.89%</a:t>
                      </a:r>
                    </a:p>
                  </a:txBody>
                  <a:tcPr marL="44450" marR="44450" marT="0" marB="0" anchor="ctr"/>
                </a:tc>
                <a:extLst>
                  <a:ext uri="{0D108BD9-81ED-4DB2-BD59-A6C34878D82A}">
                    <a16:rowId xmlns:a16="http://schemas.microsoft.com/office/drawing/2014/main" val="2416302517"/>
                  </a:ext>
                </a:extLst>
              </a:tr>
              <a:tr h="964596">
                <a:tc>
                  <a:txBody>
                    <a:bodyPr/>
                    <a:lstStyle/>
                    <a:p>
                      <a:pPr algn="ctr">
                        <a:lnSpc>
                          <a:spcPct val="107000"/>
                        </a:lnSpc>
                        <a:spcAft>
                          <a:spcPts val="800"/>
                        </a:spcAft>
                      </a:pPr>
                      <a:r>
                        <a:rPr lang="es-ES" sz="1100">
                          <a:effectLst/>
                          <a:highlight>
                            <a:srgbClr val="305496"/>
                          </a:highlight>
                        </a:rPr>
                        <a:t>Socios escolares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1.638</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1.741</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1.823</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1.926</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1.993</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 </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tc>
                <a:tc>
                  <a:txBody>
                    <a:bodyPr/>
                    <a:lstStyle/>
                    <a:p>
                      <a:pPr algn="ctr">
                        <a:lnSpc>
                          <a:spcPct val="107000"/>
                        </a:lnSpc>
                        <a:spcAft>
                          <a:spcPts val="800"/>
                        </a:spcAft>
                      </a:pPr>
                      <a:r>
                        <a:rPr lang="es-ES" sz="1000">
                          <a:effectLst/>
                          <a:highlight>
                            <a:srgbClr val="BDD7EE"/>
                          </a:highlight>
                        </a:rPr>
                        <a:t>1.156</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BDD7EE"/>
                          </a:highlight>
                        </a:rPr>
                        <a:t>1.254</a:t>
                      </a:r>
                      <a:endParaRPr lang="es-ES" sz="1100">
                        <a:effectLst/>
                        <a:highlight>
                          <a:srgbClr val="BDD7EE"/>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dirty="0">
                          <a:effectLst/>
                          <a:highlight>
                            <a:srgbClr val="BDD7EE"/>
                          </a:highlight>
                          <a:latin typeface="Calibri" panose="020F0502020204030204" pitchFamily="34" charset="0"/>
                          <a:ea typeface="Calibri" panose="020F0502020204030204" pitchFamily="34" charset="0"/>
                          <a:cs typeface="Calibri" panose="020F0502020204030204" pitchFamily="34" charset="0"/>
                        </a:rPr>
                        <a:t>1.428</a:t>
                      </a:r>
                    </a:p>
                  </a:txBody>
                  <a:tcPr marL="44450" marR="44450" marT="0" marB="0" anchor="ctr"/>
                </a:tc>
                <a:extLst>
                  <a:ext uri="{0D108BD9-81ED-4DB2-BD59-A6C34878D82A}">
                    <a16:rowId xmlns:a16="http://schemas.microsoft.com/office/drawing/2014/main" val="1363171578"/>
                  </a:ext>
                </a:extLst>
              </a:tr>
              <a:tr h="639109">
                <a:tc>
                  <a:txBody>
                    <a:bodyPr/>
                    <a:lstStyle/>
                    <a:p>
                      <a:pPr algn="ctr">
                        <a:lnSpc>
                          <a:spcPct val="107000"/>
                        </a:lnSpc>
                        <a:spcAft>
                          <a:spcPts val="800"/>
                        </a:spcAft>
                      </a:pPr>
                      <a:r>
                        <a:rPr lang="es-ES" sz="1100">
                          <a:effectLst/>
                          <a:highlight>
                            <a:srgbClr val="305496"/>
                          </a:highlight>
                        </a:rPr>
                        <a:t>Variación % </a:t>
                      </a:r>
                      <a:endParaRPr lang="es-ES" sz="1100">
                        <a:effectLst/>
                        <a:highlight>
                          <a:srgbClr val="305496"/>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0,86%</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6,29%</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4,71%</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5,65%</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3,48%</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 </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tc>
                <a:tc>
                  <a:txBody>
                    <a:bodyPr/>
                    <a:lstStyle/>
                    <a:p>
                      <a:pPr algn="ctr">
                        <a:lnSpc>
                          <a:spcPct val="107000"/>
                        </a:lnSpc>
                        <a:spcAft>
                          <a:spcPts val="800"/>
                        </a:spcAft>
                      </a:pPr>
                      <a:r>
                        <a:rPr lang="es-ES" sz="2000">
                          <a:effectLst/>
                          <a:highlight>
                            <a:srgbClr val="FFFFFF"/>
                          </a:highlight>
                        </a:rPr>
                        <a:t>-</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000">
                          <a:effectLst/>
                          <a:highlight>
                            <a:srgbClr val="FFFFFF"/>
                          </a:highlight>
                        </a:rPr>
                        <a:t>8,47 %</a:t>
                      </a:r>
                      <a:endParaRPr lang="es-ES" sz="110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07000"/>
                        </a:lnSpc>
                        <a:spcAft>
                          <a:spcPts val="800"/>
                        </a:spcAft>
                      </a:pPr>
                      <a:r>
                        <a:rPr lang="es-ES" sz="11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13.86%</a:t>
                      </a:r>
                    </a:p>
                  </a:txBody>
                  <a:tcPr marL="44450" marR="44450" marT="0" marB="0" anchor="ctr"/>
                </a:tc>
                <a:extLst>
                  <a:ext uri="{0D108BD9-81ED-4DB2-BD59-A6C34878D82A}">
                    <a16:rowId xmlns:a16="http://schemas.microsoft.com/office/drawing/2014/main" val="1532841363"/>
                  </a:ext>
                </a:extLst>
              </a:tr>
            </a:tbl>
          </a:graphicData>
        </a:graphic>
      </p:graphicFrame>
      <p:sp>
        <p:nvSpPr>
          <p:cNvPr id="16" name="Rectangle 2">
            <a:extLst>
              <a:ext uri="{FF2B5EF4-FFF2-40B4-BE49-F238E27FC236}">
                <a16:creationId xmlns:a16="http://schemas.microsoft.com/office/drawing/2014/main" id="{140A2C61-4CC4-F518-5F92-FC0C54EEAF56}"/>
              </a:ext>
            </a:extLst>
          </p:cNvPr>
          <p:cNvSpPr>
            <a:spLocks noChangeArrowheads="1"/>
          </p:cNvSpPr>
          <p:nvPr/>
        </p:nvSpPr>
        <p:spPr bwMode="auto">
          <a:xfrm>
            <a:off x="3119438" y="17514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74888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D7BBF-93EB-AD2D-9790-5427F855562A}"/>
              </a:ext>
            </a:extLst>
          </p:cNvPr>
          <p:cNvSpPr>
            <a:spLocks noGrp="1"/>
          </p:cNvSpPr>
          <p:nvPr>
            <p:ph type="title"/>
          </p:nvPr>
        </p:nvSpPr>
        <p:spPr/>
        <p:txBody>
          <a:bodyPr/>
          <a:lstStyle/>
          <a:p>
            <a:r>
              <a:rPr lang="es-E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Comunicación</a:t>
            </a:r>
            <a:br>
              <a:rPr lang="es-ES" sz="4400" dirty="0">
                <a:effectLst/>
                <a:latin typeface="Calibri" panose="020F0502020204030204" pitchFamily="34" charset="0"/>
                <a:ea typeface="Calibri" panose="020F0502020204030204" pitchFamily="34" charset="0"/>
                <a:cs typeface="Calibri" panose="020F0502020204030204" pitchFamily="34" charset="0"/>
              </a:rPr>
            </a:br>
            <a:endParaRPr lang="es-ES" dirty="0"/>
          </a:p>
        </p:txBody>
      </p:sp>
      <p:sp>
        <p:nvSpPr>
          <p:cNvPr id="3" name="Marcador de contenido 2">
            <a:extLst>
              <a:ext uri="{FF2B5EF4-FFF2-40B4-BE49-F238E27FC236}">
                <a16:creationId xmlns:a16="http://schemas.microsoft.com/office/drawing/2014/main" id="{0F587D5B-FD2D-1104-2C87-F158D7F39418}"/>
              </a:ext>
            </a:extLst>
          </p:cNvPr>
          <p:cNvSpPr>
            <a:spLocks noGrp="1"/>
          </p:cNvSpPr>
          <p:nvPr>
            <p:ph idx="1"/>
          </p:nvPr>
        </p:nvSpPr>
        <p:spPr>
          <a:xfrm>
            <a:off x="620916" y="1562061"/>
            <a:ext cx="10515600" cy="4351338"/>
          </a:xfrm>
        </p:spPr>
        <p:txBody>
          <a:bodyPr>
            <a:normAutofit fontScale="85000" lnSpcReduction="20000"/>
          </a:bodyPr>
          <a:lstStyle/>
          <a:p>
            <a:pPr marL="221615" indent="0" algn="just">
              <a:lnSpc>
                <a:spcPct val="150000"/>
              </a:lnSpc>
              <a:spcAft>
                <a:spcPts val="6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Se sigue desarrollado, con distintas acciones, la página web actualizada, con el fin de mejorar la comunicación con todos los Asociados y con toda la información referente a la Asociación, noticias, actividades e información de asociados (formación, viajes, almuerzos de la ingeniería, jornadas virtuales, congresos, exposiciones, concursos y por desgracia algún deceso…) Hemos querido dar la máxima importancia a la página web y a su actualización continua, como referente de toda la información que nos llega y que generamos en la Asociación. Además, toda esta información también se puede encontrar en nuestra página de </a:t>
            </a:r>
            <a:r>
              <a:rPr lang="es-ES" sz="1800" dirty="0" err="1">
                <a:effectLst/>
                <a:latin typeface="Calibri" panose="020F0502020204030204" pitchFamily="34" charset="0"/>
                <a:ea typeface="Calibri" panose="020F0502020204030204" pitchFamily="34" charset="0"/>
                <a:cs typeface="Calibri" panose="020F0502020204030204" pitchFamily="34" charset="0"/>
              </a:rPr>
              <a:t>facebook</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https://www.facebook.com/industriales.aiim</a:t>
            </a:r>
            <a:r>
              <a:rPr lang="es-ES" sz="1800" b="1" dirty="0">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221615" indent="0" algn="just">
              <a:lnSpc>
                <a:spcPct val="150000"/>
              </a:lnSpc>
              <a:spcAft>
                <a:spcPts val="6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Cada lunes, informamos sobre nuestras noticias y actividades a través del Boletín informativo Comunicaciones AIIM. </a:t>
            </a:r>
          </a:p>
          <a:p>
            <a:pPr marL="221615" indent="0" algn="just">
              <a:lnSpc>
                <a:spcPct val="150000"/>
              </a:lnSpc>
              <a:spcAft>
                <a:spcPts val="6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La Asociación actualiza, cada tres meses, la base de datos para poder informar al mayor número de Asociados. La colaboración del COIIM está siendo muy importante. </a:t>
            </a:r>
          </a:p>
          <a:p>
            <a:pPr marL="221615" indent="0" algn="just">
              <a:lnSpc>
                <a:spcPct val="150000"/>
              </a:lnSpc>
              <a:spcAft>
                <a:spcPts val="6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Se está colaborando con el Instituto de la Ingeniería de España, Confederación de los empresarios madrileños (CEIM), Federación de Asociaciones de Ingenieros Industriales de España (FAIIE), Confederación Española de Directivos y Ejecutivo (CEDE), Comunidad de Madrid, compartiendo y divulgando las noticias que habitualmente generan.</a:t>
            </a:r>
          </a:p>
          <a:p>
            <a:endParaRPr lang="es-ES" dirty="0"/>
          </a:p>
        </p:txBody>
      </p:sp>
    </p:spTree>
    <p:extLst>
      <p:ext uri="{BB962C8B-B14F-4D97-AF65-F5344CB8AC3E}">
        <p14:creationId xmlns:p14="http://schemas.microsoft.com/office/powerpoint/2010/main" val="17917582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2936</TotalTime>
  <Words>3928</Words>
  <Application>Microsoft Office PowerPoint</Application>
  <PresentationFormat>Panorámica</PresentationFormat>
  <Paragraphs>319</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ADLaM Display</vt:lpstr>
      <vt:lpstr>Aptos</vt:lpstr>
      <vt:lpstr>Aptos Display</vt:lpstr>
      <vt:lpstr>Arial</vt:lpstr>
      <vt:lpstr>Calibri</vt:lpstr>
      <vt:lpstr>Oxygen</vt:lpstr>
      <vt:lpstr>Times New Roman</vt:lpstr>
      <vt:lpstr>Tema de Office</vt:lpstr>
      <vt:lpstr>    MEMORIA ANUAL  2024 </vt:lpstr>
      <vt:lpstr> ÍNDICE </vt:lpstr>
      <vt:lpstr>Presentación de PowerPoint</vt:lpstr>
      <vt:lpstr>Presentación de PowerPoint</vt:lpstr>
      <vt:lpstr> 1.3 Centro Industrial de Innovación y Emprendimiento. (CIIE) </vt:lpstr>
      <vt:lpstr>Presentación de PowerPoint</vt:lpstr>
      <vt:lpstr>1.4 Congreso Iberoamericano de Ingeniería y Tecnología. CIBITEC </vt:lpstr>
      <vt:lpstr>2. Evolución del Número de Socios </vt:lpstr>
      <vt:lpstr>3. Comunicación </vt:lpstr>
      <vt:lpstr>4. Almuerzos de la Ingeniería Industrial </vt:lpstr>
      <vt:lpstr>5. Conferencias, Jornadas, Conciertos y Teatro</vt:lpstr>
      <vt:lpstr>Presentación de PowerPoint</vt:lpstr>
      <vt:lpstr>Reunión Anual </vt:lpstr>
      <vt:lpstr>6.   Premios y Publicaciones </vt:lpstr>
      <vt:lpstr>6.2   Libro del Ingeniero “Ingeniero Rodolfo Benito Samaniego” </vt:lpstr>
      <vt:lpstr>6.3 Pintura “Ingeniero Saturnino Acitores” y Fotografía “Ingeniero Ramón González de Amezúa”</vt:lpstr>
      <vt:lpstr>Presentación de PowerPoint</vt:lpstr>
      <vt:lpstr>7.   Cursos de Formación     7.1 Culturales </vt:lpstr>
      <vt:lpstr>2º Trimestre 2024 (abril-junio)  </vt:lpstr>
      <vt:lpstr>3er Trimestre 2024 (octubre-diciembre)  </vt:lpstr>
      <vt:lpstr>8.   Otras Actividades Culturales y Recreativas   8.1  Viajes, visitas y senderismo </vt:lpstr>
      <vt:lpstr>9. Club de golf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MEMORIA ANUAL  2024 </dc:title>
  <dc:creator>Cristina Bustamante García</dc:creator>
  <cp:lastModifiedBy>Cristina Bustamante García</cp:lastModifiedBy>
  <cp:revision>63</cp:revision>
  <cp:lastPrinted>2024-11-11T15:12:12Z</cp:lastPrinted>
  <dcterms:created xsi:type="dcterms:W3CDTF">2024-05-23T10:09:19Z</dcterms:created>
  <dcterms:modified xsi:type="dcterms:W3CDTF">2024-11-26T09:57:12Z</dcterms:modified>
</cp:coreProperties>
</file>